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405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8" r:id="rId113"/>
    <p:sldId id="369" r:id="rId114"/>
    <p:sldId id="371" r:id="rId115"/>
    <p:sldId id="372" r:id="rId116"/>
    <p:sldId id="373" r:id="rId117"/>
    <p:sldId id="374" r:id="rId118"/>
    <p:sldId id="375" r:id="rId119"/>
    <p:sldId id="376" r:id="rId120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C3C2611-4C71-4FC5-86AE-919BDF0F9419}" styleName="">
    <a:wholeTbl>
      <a:tcTxStyle>
        <a:srgbClr val="FFFFFF"/>
        <a:latin typeface="Helvetica Neue"/>
        <a:ea typeface="Helvetica Neue"/>
        <a:cs typeface="Helvetica Neue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>
        <a:srgbClr val="FFFFFF"/>
        <a:latin typeface="Helvetica Neue"/>
        <a:ea typeface="Helvetica Neue"/>
        <a:cs typeface="Helvetica Neue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>
        <a:srgbClr val="FFFFFF"/>
        <a:latin typeface="Helvetica Neue"/>
        <a:ea typeface="Helvetica Neue"/>
        <a:cs typeface="Helvetica Neue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>
        <a:srgbClr val="FFFFFF"/>
        <a:latin typeface="Helvetica Neue"/>
        <a:ea typeface="Helvetica Neue"/>
        <a:cs typeface="Helvetica Neue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2" Type="http://schemas.openxmlformats.org/officeDocument/2006/relationships/tableStyles" Target="tableStyles.xml"/><Relationship Id="rId151" Type="http://schemas.openxmlformats.org/officeDocument/2006/relationships/viewProps" Target="viewProps.xml"/><Relationship Id="rId150" Type="http://schemas.openxmlformats.org/officeDocument/2006/relationships/presProps" Target="presProps.xml"/><Relationship Id="rId15" Type="http://schemas.openxmlformats.org/officeDocument/2006/relationships/slide" Target="slides/slide13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2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1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notesMaster" Target="notesMasters/notesMaster1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516" name="Shape 5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/>
          <a:p/>
          <a:p>
            <a:r>
              <a:t>两种方式  为什么不同?    typescript的引入</a:t>
            </a:r>
          </a:p>
          <a:p/>
          <a:p>
            <a:r>
              <a:t>from sourceCode </a:t>
            </a:r>
          </a:p>
          <a:p>
            <a:r>
              <a:t>      lombok</a:t>
            </a:r>
          </a:p>
          <a:p>
            <a:r>
              <a:t>	     get set 方法自动生成</a:t>
            </a:r>
          </a:p>
          <a:p>
            <a:r>
              <a:t>	     继承声明</a:t>
            </a:r>
          </a:p>
          <a:p>
            <a:r>
              <a:t>      源代码文件包被删除; jar包管理平台</a:t>
            </a:r>
          </a:p>
          <a:p>
            <a:r>
              <a:t>      翻译不准确;</a:t>
            </a:r>
          </a:p>
          <a:p>
            <a:r>
              <a:t>      依赖没有;</a:t>
            </a:r>
          </a:p>
          <a:p>
            <a:r>
              <a:t>      extend 合并;即在生成的代码中没有extend;</a:t>
            </a:r>
          </a:p>
          <a:p>
            <a:r>
              <a:t>from  ByteCode </a:t>
            </a:r>
          </a:p>
          <a:p>
            <a:r>
              <a:t>        自已实现的好处 typescript</a:t>
            </a:r>
          </a:p>
          <a:p>
            <a:r>
              <a:t>        巫毒编程 </a:t>
            </a:r>
          </a:p>
          <a:p/>
          <a:p>
            <a:r>
              <a:t>javap是JDK自带的反汇编器，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542" name="Shape 5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js 中表示long已经出问题了.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557" name="Shape 5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多参数为什么转不过来?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563" name="Shape 5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继承折叠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575" name="Shape 5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map  linkedhashMap </a:t>
            </a:r>
          </a:p>
          <a:p>
            <a:r>
              <a:t>collection</a:t>
            </a:r>
          </a:p>
          <a:p>
            <a:r>
              <a:t>bigInt</a:t>
            </a:r>
          </a:p>
          <a:p/>
          <a:p>
            <a:r>
              <a:t>防不胜防</a:t>
            </a:r>
          </a:p>
          <a:p>
            <a:r>
              <a:t>抽象参数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 hasCustomPrompt="1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 hasCustomPrompt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 hasCustomPrompt="1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929606" y="-12700"/>
            <a:ext cx="16551777" cy="1103451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6377940" y="8195733"/>
            <a:ext cx="292846" cy="276894"/>
          </a:xfrm>
          <a:prstGeom prst="rect">
            <a:avLst/>
          </a:prstGeom>
        </p:spPr>
        <p:txBody>
          <a:bodyPr lIns="27093" tIns="27093" rIns="27093" bIns="27093"/>
          <a:lstStyle>
            <a:lvl1pPr algn="l" defTabSz="650240"/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Text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5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  <a:buSzPct val="75000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>
              <a:buClrTx/>
              <a:buSzPct val="75000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>
              <a:buClrTx/>
              <a:buSzPct val="75000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>
              <a:buClrTx/>
              <a:buSzPct val="75000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>
              <a:buClrTx/>
              <a:buSzPct val="75000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Text"/>
          <p:cNvSpPr txBox="1"/>
          <p:nvPr>
            <p:ph type="title" hasCustomPrompt="1"/>
          </p:nvPr>
        </p:nvSpPr>
        <p:spPr>
          <a:xfrm>
            <a:off x="2578099" y="3638550"/>
            <a:ext cx="7848602" cy="24765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/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xfrm>
            <a:off x="6356553" y="8191500"/>
            <a:ext cx="286614" cy="286943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14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Text"/>
          <p:cNvSpPr txBox="1"/>
          <p:nvPr>
            <p:ph type="title" hasCustomPrompt="1"/>
          </p:nvPr>
        </p:nvSpPr>
        <p:spPr>
          <a:xfrm>
            <a:off x="2339974" y="1409699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/>
            </a:lvl1pPr>
          </a:lstStyle>
          <a:p>
            <a:r>
              <a:t>Title Text</a:t>
            </a:r>
          </a:p>
        </p:txBody>
      </p:sp>
      <p:sp>
        <p:nvSpPr>
          <p:cNvPr id="142" name="Body Level One…"/>
          <p:cNvSpPr txBox="1"/>
          <p:nvPr>
            <p:ph type="body" sz="half" idx="1" hasCustomPrompt="1"/>
          </p:nvPr>
        </p:nvSpPr>
        <p:spPr>
          <a:xfrm>
            <a:off x="2339974" y="3162300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6560" indent="-416560">
              <a:buClrTx/>
              <a:defRPr sz="3000"/>
            </a:lvl1pPr>
            <a:lvl2pPr marL="861060" indent="-416560">
              <a:buClrTx/>
              <a:defRPr sz="3000"/>
            </a:lvl2pPr>
            <a:lvl3pPr marL="1305560" indent="-416560">
              <a:buClrTx/>
              <a:defRPr sz="3000"/>
            </a:lvl3pPr>
            <a:lvl4pPr marL="1750060" indent="-416560">
              <a:buClrTx/>
              <a:defRPr sz="3000"/>
            </a:lvl4pPr>
            <a:lvl5pPr marL="2194560" indent="-416560">
              <a:buClrTx/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6356553" y="8191500"/>
            <a:ext cx="286614" cy="286943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14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Text"/>
          <p:cNvSpPr txBox="1"/>
          <p:nvPr>
            <p:ph type="title" hasCustomPrompt="1"/>
          </p:nvPr>
        </p:nvSpPr>
        <p:spPr>
          <a:xfrm>
            <a:off x="2578099" y="2447924"/>
            <a:ext cx="7848602" cy="2476501"/>
          </a:xfrm>
          <a:prstGeom prst="rect">
            <a:avLst/>
          </a:prstGeom>
        </p:spPr>
        <p:txBody>
          <a:bodyPr lIns="38100" tIns="38100" rIns="38100" bIns="38100" anchor="b"/>
          <a:lstStyle>
            <a:lvl1pPr>
              <a:defRPr sz="7800"/>
            </a:lvl1pPr>
          </a:lstStyle>
          <a:p>
            <a:r>
              <a:t>Title Text</a:t>
            </a:r>
          </a:p>
        </p:txBody>
      </p:sp>
      <p:sp>
        <p:nvSpPr>
          <p:cNvPr id="151" name="Body Level One…"/>
          <p:cNvSpPr txBox="1"/>
          <p:nvPr>
            <p:ph type="body" sz="quarter" idx="1" hasCustomPrompt="1"/>
          </p:nvPr>
        </p:nvSpPr>
        <p:spPr>
          <a:xfrm>
            <a:off x="2578099" y="4991100"/>
            <a:ext cx="7848602" cy="847725"/>
          </a:xfrm>
          <a:prstGeom prst="rect">
            <a:avLst/>
          </a:prstGeom>
        </p:spPr>
        <p:txBody>
          <a:bodyPr lIns="38100" tIns="38100" rIns="38100" bIns="38100"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6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6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6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6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Slide Number"/>
          <p:cNvSpPr txBox="1"/>
          <p:nvPr>
            <p:ph type="sldNum" sz="quarter" idx="2"/>
          </p:nvPr>
        </p:nvSpPr>
        <p:spPr>
          <a:xfrm>
            <a:off x="6356553" y="8191500"/>
            <a:ext cx="286614" cy="286943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14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lide Number"/>
          <p:cNvSpPr txBox="1"/>
          <p:nvPr>
            <p:ph type="sldNum" sz="quarter" idx="2"/>
          </p:nvPr>
        </p:nvSpPr>
        <p:spPr>
          <a:xfrm>
            <a:off x="6377940" y="8195733"/>
            <a:ext cx="292846" cy="276894"/>
          </a:xfrm>
          <a:prstGeom prst="rect">
            <a:avLst/>
          </a:prstGeom>
        </p:spPr>
        <p:txBody>
          <a:bodyPr lIns="27093" tIns="27093" rIns="27093" bIns="27093"/>
          <a:lstStyle>
            <a:lvl1pPr algn="l" defTabSz="650240"/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-647700" y="508000"/>
            <a:ext cx="12369801" cy="6142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21" name="Title Text"/>
          <p:cNvSpPr txBox="1"/>
          <p:nvPr>
            <p:ph type="title" hasCustomPrompt="1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 hasCustomPrompt="1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451058" y="-138499"/>
            <a:ext cx="13525502" cy="90170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9" name="Title Text"/>
          <p:cNvSpPr txBox="1"/>
          <p:nvPr>
            <p:ph type="title" hasCustomPrompt="1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 hasCustomPrompt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473575" y="2032000"/>
            <a:ext cx="10287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66" name="Title Text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 hasCustomPrompt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 hasCustomPrompt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426200" y="4965700"/>
            <a:ext cx="5886450" cy="3924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7350" y="639233"/>
            <a:ext cx="5880100" cy="3920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3400425" y="-127000"/>
            <a:ext cx="13525500" cy="9017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defRPr sz="3200" b="0" i="0" u="none" strike="noStrike" cap="none" spc="0" baseline="0">
          <a:solidFill>
            <a:srgbClr val="FFFFFF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defRPr sz="3200" b="0" i="0" u="none" strike="noStrike" cap="none" spc="0" baseline="0">
          <a:solidFill>
            <a:srgbClr val="FFFFFF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defRPr sz="3200" b="0" i="0" u="none" strike="noStrike" cap="none" spc="0" baseline="0">
          <a:solidFill>
            <a:srgbClr val="FFFFFF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defRPr sz="3200" b="0" i="0" u="none" strike="noStrike" cap="none" spc="0" baseline="0">
          <a:solidFill>
            <a:srgbClr val="FFFFFF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defRPr sz="3200" b="0" i="0" u="none" strike="noStrike" cap="none" spc="0" baseline="0">
          <a:solidFill>
            <a:srgbClr val="FFFFFF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defRPr sz="3200" b="0" i="0" u="none" strike="noStrike" cap="none" spc="0" baseline="0">
          <a:solidFill>
            <a:srgbClr val="FFFFFF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defRPr sz="3200" b="0" i="0" u="none" strike="noStrike" cap="none" spc="0" baseline="0">
          <a:solidFill>
            <a:srgbClr val="FFFFFF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defRPr sz="3200" b="0" i="0" u="none" strike="noStrike" cap="none" spc="0" baseline="0">
          <a:solidFill>
            <a:srgbClr val="FFFFFF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defRPr sz="3200" b="0" i="0" u="none" strike="noStrike" cap="none" spc="0" baseline="0">
          <a:solidFill>
            <a:srgbClr val="FFFFFF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5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7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3.pn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5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4.tiff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50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51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52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53.pn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56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5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5.tiff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59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60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6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64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65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66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tiff"/><Relationship Id="rId1" Type="http://schemas.openxmlformats.org/officeDocument/2006/relationships/image" Target="../media/image6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tiff"/><Relationship Id="rId1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tif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tif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tif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tif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tif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tiff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tif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tiff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3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tif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hufeng@apache.org"/>
          <p:cNvSpPr txBox="1"/>
          <p:nvPr/>
        </p:nvSpPr>
        <p:spPr>
          <a:xfrm>
            <a:off x="871365" y="6054513"/>
            <a:ext cx="11108268" cy="422488"/>
          </a:xfrm>
          <a:prstGeom prst="rect">
            <a:avLst/>
          </a:prstGeom>
          <a:ln w="12700">
            <a:miter lim="400000"/>
          </a:ln>
        </p:spPr>
        <p:txBody>
          <a:bodyPr lIns="27093" tIns="27093" rIns="27093" bIns="27093">
            <a:spAutoFit/>
          </a:bodyPr>
          <a:lstStyle>
            <a:lvl1pPr defTabSz="527685">
              <a:spcBef>
                <a:spcPts val="2800"/>
              </a:spcBef>
              <a:defRPr b="0" u="sng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>
              <a:defRPr u="none"/>
            </a:pPr>
            <a:r>
              <a:rPr u="sng"/>
              <a:t>hufeng@apache.org</a:t>
            </a:r>
            <a:endParaRPr u="sng"/>
          </a:p>
        </p:txBody>
      </p:sp>
      <p:sp>
        <p:nvSpPr>
          <p:cNvPr id="169" name="dubbo-js"/>
          <p:cNvSpPr txBox="1"/>
          <p:nvPr/>
        </p:nvSpPr>
        <p:spPr>
          <a:xfrm>
            <a:off x="948266" y="3286761"/>
            <a:ext cx="11108268" cy="1407160"/>
          </a:xfrm>
          <a:prstGeom prst="rect">
            <a:avLst/>
          </a:prstGeom>
          <a:ln w="12700">
            <a:miter lim="400000"/>
          </a:ln>
        </p:spPr>
        <p:txBody>
          <a:bodyPr lIns="27093" tIns="27093" rIns="27093" bIns="27093" anchor="b">
            <a:spAutoFit/>
          </a:bodyPr>
          <a:lstStyle>
            <a:lvl1pPr defTabSz="650240">
              <a:defRPr sz="8800" b="0">
                <a:solidFill>
                  <a:srgbClr val="6DE3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dubbo</a:t>
            </a:r>
            <a:r>
              <a:rPr lang="en-US"/>
              <a:t>-</a:t>
            </a:r>
            <a:r>
              <a:t>js</a:t>
            </a:r>
          </a:p>
        </p:txBody>
      </p:sp>
      <p:sp>
        <p:nvSpPr>
          <p:cNvPr id="170" name="从 0 到 3.0.0"/>
          <p:cNvSpPr txBox="1"/>
          <p:nvPr/>
        </p:nvSpPr>
        <p:spPr>
          <a:xfrm>
            <a:off x="794464" y="4760660"/>
            <a:ext cx="11108268" cy="765388"/>
          </a:xfrm>
          <a:prstGeom prst="rect">
            <a:avLst/>
          </a:prstGeom>
          <a:ln w="12700">
            <a:miter lim="400000"/>
          </a:ln>
        </p:spPr>
        <p:txBody>
          <a:bodyPr lIns="27093" tIns="27093" rIns="27093" bIns="27093">
            <a:spAutoFit/>
          </a:bodyPr>
          <a:lstStyle>
            <a:lvl1pPr defTabSz="486410">
              <a:defRPr sz="4000" b="0">
                <a:solidFill>
                  <a:schemeClr val="accent3">
                    <a:hueOff val="-365725"/>
                    <a:satOff val="-32499"/>
                    <a:lumOff val="18235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从 0 到 3.0.0</a:t>
            </a:r>
          </a:p>
        </p:txBody>
      </p:sp>
      <p:pic>
        <p:nvPicPr>
          <p:cNvPr id="171" name="DUBBO logo品牌色.png" descr="DUBBO logo品牌色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113" y="1489286"/>
            <a:ext cx="1811021" cy="44365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JSP纯真年代"/>
          <p:cNvSpPr txBox="1"/>
          <p:nvPr/>
        </p:nvSpPr>
        <p:spPr>
          <a:xfrm>
            <a:off x="1653285" y="3663950"/>
            <a:ext cx="9063229" cy="2235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2">
                    <a:hueOff val="-177681"/>
                    <a:satOff val="-17390"/>
                    <a:lumOff val="16666"/>
                  </a:schemeClr>
                </a:solidFill>
              </a:defRPr>
            </a:lvl1pPr>
          </a:lstStyle>
          <a:p>
            <a:r>
              <a:t>JSP纯真年代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Middleware"/>
          <p:cNvSpPr txBox="1"/>
          <p:nvPr/>
        </p:nvSpPr>
        <p:spPr>
          <a:xfrm>
            <a:off x="3272281" y="4137727"/>
            <a:ext cx="6460237" cy="147814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9000"/>
            </a:lvl1pPr>
          </a:lstStyle>
          <a:p>
            <a:r>
              <a:t>Middleware</a:t>
            </a:r>
          </a:p>
        </p:txBody>
      </p:sp>
      <p:sp>
        <p:nvSpPr>
          <p:cNvPr id="465" name="Filter"/>
          <p:cNvSpPr txBox="1"/>
          <p:nvPr/>
        </p:nvSpPr>
        <p:spPr>
          <a:xfrm>
            <a:off x="4974374" y="2284055"/>
            <a:ext cx="2884933" cy="147814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9000"/>
            </a:lvl1pPr>
          </a:lstStyle>
          <a:p>
            <a:r>
              <a:t>Filter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Koa-Compose + Context"/>
          <p:cNvSpPr txBox="1"/>
          <p:nvPr/>
        </p:nvSpPr>
        <p:spPr>
          <a:xfrm>
            <a:off x="590308" y="4237117"/>
            <a:ext cx="11824184" cy="1279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800"/>
            </a:lvl1pPr>
          </a:lstStyle>
          <a:p>
            <a:r>
              <a:t>Koa-Compose + Context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41275"/>
            <a:ext cx="12781915" cy="956056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ext"/>
          <p:cNvSpPr txBox="1"/>
          <p:nvPr/>
        </p:nvSpPr>
        <p:spPr>
          <a:xfrm>
            <a:off x="6146088" y="4646270"/>
            <a:ext cx="712624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/>
        </p:txBody>
      </p:sp>
      <p:pic>
        <p:nvPicPr>
          <p:cNvPr id="47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10" y="68580"/>
            <a:ext cx="12793345" cy="961644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ugin"/>
          <p:cNvSpPr txBox="1"/>
          <p:nvPr/>
        </p:nvSpPr>
        <p:spPr>
          <a:xfrm>
            <a:off x="4780026" y="4156409"/>
            <a:ext cx="3444749" cy="144078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Plugin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60" y="2631849"/>
            <a:ext cx="12984880" cy="448990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性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145">
              <a:defRPr sz="18000"/>
            </a:lvl1pPr>
          </a:lstStyle>
          <a:p>
            <a:r>
              <a:t>性能</a:t>
            </a: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" y="565785"/>
            <a:ext cx="12855575" cy="761492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0015"/>
            <a:ext cx="13004800" cy="946086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58165"/>
            <a:ext cx="13004800" cy="891730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22599" y="3291584"/>
            <a:ext cx="1644707" cy="23931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193" y="2604535"/>
            <a:ext cx="4799359" cy="37672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31" y="2398190"/>
            <a:ext cx="1962786" cy="11741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66" y="5685299"/>
            <a:ext cx="2176516" cy="6607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7" name="Line"/>
          <p:cNvSpPr/>
          <p:nvPr/>
        </p:nvSpPr>
        <p:spPr>
          <a:xfrm flipV="1">
            <a:off x="5867399" y="4241800"/>
            <a:ext cx="1270001" cy="1270000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8" name="Arrow"/>
          <p:cNvSpPr/>
          <p:nvPr/>
        </p:nvSpPr>
        <p:spPr>
          <a:xfrm>
            <a:off x="9062847" y="3941672"/>
            <a:ext cx="1112457" cy="1092964"/>
          </a:xfrm>
          <a:prstGeom prst="rightArrow">
            <a:avLst>
              <a:gd name="adj1" fmla="val 32000"/>
              <a:gd name="adj2" fmla="val 74367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9" name="Arrow"/>
          <p:cNvSpPr/>
          <p:nvPr/>
        </p:nvSpPr>
        <p:spPr>
          <a:xfrm>
            <a:off x="2929037" y="4081086"/>
            <a:ext cx="848082" cy="1042068"/>
          </a:xfrm>
          <a:prstGeom prst="rightArrow">
            <a:avLst>
              <a:gd name="adj1" fmla="val 32000"/>
              <a:gd name="adj2" fmla="val 78639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3ks Dubbo ❤️"/>
          <p:cNvSpPr txBox="1"/>
          <p:nvPr/>
        </p:nvSpPr>
        <p:spPr>
          <a:xfrm>
            <a:off x="3199129" y="4159250"/>
            <a:ext cx="6606541" cy="1435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rPr>
                <a:solidFill>
                  <a:srgbClr val="FF0000"/>
                </a:solidFill>
              </a:rPr>
              <a:t>3ks Dubbo ❤</a:t>
            </a:r>
            <a:r>
              <a:t>️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但是那个调用不透明的问题呢?…"/>
          <p:cNvSpPr txBox="1"/>
          <p:nvPr/>
        </p:nvSpPr>
        <p:spPr>
          <a:xfrm>
            <a:off x="1174496" y="2446204"/>
            <a:ext cx="10655809" cy="48611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6000">
                <a:solidFill>
                  <a:srgbClr val="26D859"/>
                </a:solidFill>
              </a:defRPr>
            </a:pPr>
            <a:r>
              <a:t>但是那个调用不透明的问题呢? </a:t>
            </a:r>
          </a:p>
          <a:p>
            <a:pPr>
              <a:defRPr sz="8000">
                <a:solidFill>
                  <a:srgbClr val="26D859"/>
                </a:solidFill>
              </a:defRPr>
            </a:pPr>
            <a:r>
              <a:t>Y.. Ye.. Yes…</a:t>
            </a:r>
          </a:p>
          <a:p>
            <a:pPr>
              <a:defRPr sz="7000">
                <a:solidFill>
                  <a:srgbClr val="FF2A8E"/>
                </a:solidFill>
              </a:defRPr>
            </a:pPr>
            <a:r>
              <a:t>你真的是一个认真的码神!</a:t>
            </a:r>
          </a:p>
          <a:p>
            <a:pPr>
              <a:defRPr sz="7000">
                <a:solidFill>
                  <a:schemeClr val="accent5"/>
                </a:solidFill>
              </a:defRPr>
            </a:pPr>
            <a:r>
              <a:t>👏👏👏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parrot.png" descr="parro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8849" y="3058618"/>
            <a:ext cx="1406743" cy="18220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95" name="翻译师"/>
          <p:cNvSpPr txBox="1"/>
          <p:nvPr/>
        </p:nvSpPr>
        <p:spPr>
          <a:xfrm>
            <a:off x="4588211" y="2852051"/>
            <a:ext cx="4686301" cy="2235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/>
            </a:lvl1pPr>
          </a:lstStyle>
          <a:p>
            <a:r>
              <a:t>翻译师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277" y="2045938"/>
            <a:ext cx="7405802" cy="6369221"/>
          </a:xfrm>
          <a:prstGeom prst="rect">
            <a:avLst/>
          </a:prstGeom>
          <a:ln w="25400">
            <a:solidFill>
              <a:schemeClr val="accent3"/>
            </a:solidFill>
            <a:miter lim="400000"/>
            <a:headEnd/>
            <a:tailEnd/>
          </a:ln>
        </p:spPr>
      </p:pic>
      <p:pic>
        <p:nvPicPr>
          <p:cNvPr id="5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470" y="1594833"/>
            <a:ext cx="6608319" cy="6369051"/>
          </a:xfrm>
          <a:prstGeom prst="rect">
            <a:avLst/>
          </a:prstGeom>
          <a:ln w="25400">
            <a:solidFill>
              <a:schemeClr val="accent3"/>
            </a:solidFill>
            <a:miter lim="400000"/>
            <a:headEnd/>
            <a:tailEnd/>
          </a:ln>
        </p:spPr>
      </p:pic>
      <p:sp>
        <p:nvSpPr>
          <p:cNvPr id="501" name="裸写"/>
          <p:cNvSpPr txBox="1"/>
          <p:nvPr/>
        </p:nvSpPr>
        <p:spPr>
          <a:xfrm>
            <a:off x="491573" y="537492"/>
            <a:ext cx="1181101" cy="850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650240">
              <a:defRPr sz="42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裸写</a:t>
            </a: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388" y="1989309"/>
            <a:ext cx="12727566" cy="6275491"/>
          </a:xfrm>
          <a:prstGeom prst="rect">
            <a:avLst/>
          </a:prstGeom>
          <a:ln w="25400">
            <a:solidFill>
              <a:schemeClr val="accent3"/>
            </a:solidFill>
            <a:miter lim="400000"/>
            <a:headEnd/>
            <a:tailEnd/>
          </a:ln>
        </p:spPr>
      </p:pic>
      <p:sp>
        <p:nvSpPr>
          <p:cNvPr id="504" name="插上翅膀"/>
          <p:cNvSpPr txBox="1"/>
          <p:nvPr/>
        </p:nvSpPr>
        <p:spPr>
          <a:xfrm>
            <a:off x="489572" y="509330"/>
            <a:ext cx="2247901" cy="850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650240">
              <a:defRPr sz="42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插上翅膀</a:t>
            </a:r>
          </a:p>
        </p:txBody>
      </p:sp>
      <p:sp>
        <p:nvSpPr>
          <p:cNvPr id="505" name="Target：Simplify the process，Improve develop Experience！"/>
          <p:cNvSpPr txBox="1"/>
          <p:nvPr/>
        </p:nvSpPr>
        <p:spPr>
          <a:xfrm>
            <a:off x="841381" y="8646520"/>
            <a:ext cx="8133640" cy="673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15290">
              <a:defRPr sz="3200"/>
            </a:pPr>
            <a:r>
              <a:t>Target：</a:t>
            </a:r>
            <a:r>
              <a:rPr sz="2000">
                <a:solidFill>
                  <a:srgbClr val="FFFB00"/>
                </a:solidFill>
              </a:rPr>
              <a:t>Simplify</a:t>
            </a:r>
            <a:r>
              <a:rPr sz="2000"/>
              <a:t> the process，</a:t>
            </a:r>
            <a:r>
              <a:rPr sz="2000">
                <a:solidFill>
                  <a:srgbClr val="00F900"/>
                </a:solidFill>
              </a:rPr>
              <a:t>Improve</a:t>
            </a:r>
            <a:r>
              <a:rPr sz="2000"/>
              <a:t> develop Experience！</a:t>
            </a:r>
            <a:endParaRPr sz="2000"/>
          </a:p>
        </p:txBody>
      </p: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2019-03-22 23-09-43.mp4" descr="2019-03-22 23-09-43.mp4"/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22225" y="62230"/>
            <a:ext cx="13049885" cy="967994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50000" fill="hold"/>
                                        <p:tgtEl>
                                          <p:spTgt spid="5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vol="100000" numSld="1" showWhenStopped="0">
                <p:cTn id="7" fill="hold" display="0">
                  <p:stCondLst>
                    <p:cond delay="indefinite"/>
                  </p:stCondLst>
                </p:cTn>
                <p:tgtEl>
                  <p:spTgt spid="507"/>
                </p:tgtEl>
              </p:cMediaNode>
            </p:video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031" y="1619533"/>
            <a:ext cx="7044249" cy="6798410"/>
          </a:xfrm>
          <a:prstGeom prst="rect">
            <a:avLst/>
          </a:prstGeom>
          <a:ln w="25400">
            <a:solidFill>
              <a:schemeClr val="accent3"/>
            </a:solidFill>
            <a:miter lim="400000"/>
            <a:headEnd/>
            <a:tailEnd/>
          </a:ln>
        </p:spPr>
      </p:pic>
      <p:sp>
        <p:nvSpPr>
          <p:cNvPr id="510" name="简化流程…"/>
          <p:cNvSpPr txBox="1"/>
          <p:nvPr/>
        </p:nvSpPr>
        <p:spPr>
          <a:xfrm>
            <a:off x="8615128" y="2796519"/>
            <a:ext cx="2692401" cy="361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 defTabSz="650240">
              <a:buSzPct val="80000"/>
              <a:buChar char="•"/>
              <a:defRPr sz="4200" b="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简化流程</a:t>
            </a:r>
          </a:p>
          <a:p>
            <a:pPr marL="444500" indent="-444500" algn="l" defTabSz="650240">
              <a:buSzPct val="80000"/>
              <a:buChar char="•"/>
              <a:defRPr sz="4200" b="0"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  <a:p>
            <a:pPr marL="444500" indent="-444500" algn="l" defTabSz="650240">
              <a:buSzPct val="80000"/>
              <a:buChar char="•"/>
              <a:defRPr sz="4200" b="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升级体验</a:t>
            </a:r>
          </a:p>
          <a:p>
            <a:pPr marL="444500" indent="-444500" algn="l" defTabSz="650240">
              <a:buSzPct val="80000"/>
              <a:buChar char="•"/>
              <a:defRPr sz="4200" b="0"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  <a:p>
            <a:pPr marL="444500" indent="-444500" algn="l" defTabSz="650240">
              <a:buSzPct val="80000"/>
              <a:buChar char="•"/>
              <a:defRPr sz="4200" b="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规范代码</a:t>
            </a:r>
          </a:p>
        </p:txBody>
      </p: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How?"/>
          <p:cNvSpPr txBox="1"/>
          <p:nvPr/>
        </p:nvSpPr>
        <p:spPr>
          <a:xfrm>
            <a:off x="2988310" y="3313438"/>
            <a:ext cx="7028181" cy="31267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0000"/>
            </a:lvl1pPr>
          </a:lstStyle>
          <a:p>
            <a:r>
              <a:t>How?</a:t>
            </a:r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A ST"/>
          <p:cNvSpPr txBox="1"/>
          <p:nvPr/>
        </p:nvSpPr>
        <p:spPr>
          <a:xfrm>
            <a:off x="1480856" y="3171072"/>
            <a:ext cx="10410761" cy="3411456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ctr">
            <a:spAutoFit/>
          </a:bodyPr>
          <a:lstStyle/>
          <a:p>
            <a:pPr>
              <a:defRPr sz="22000"/>
            </a:pPr>
            <a:r>
              <a:rPr>
                <a:solidFill>
                  <a:srgbClr val="FF2600"/>
                </a:solidFill>
              </a:rPr>
              <a:t>A</a:t>
            </a:r>
            <a:r>
              <a:rPr sz="7800"/>
              <a:t> </a:t>
            </a:r>
            <a:r>
              <a:rPr>
                <a:solidFill>
                  <a:srgbClr val="FFFB00"/>
                </a:solidFill>
              </a:rPr>
              <a:t>S</a:t>
            </a:r>
            <a:r>
              <a:rPr>
                <a:solidFill>
                  <a:srgbClr val="00F900"/>
                </a:solidFill>
              </a:rPr>
              <a:t>T</a:t>
            </a:r>
            <a:endParaRPr>
              <a:solidFill>
                <a:srgbClr val="00F900"/>
              </a:solidFill>
            </a:endParaRPr>
          </a:p>
        </p:txBody>
      </p:sp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537" y="4219254"/>
            <a:ext cx="1315092" cy="1315092"/>
          </a:xfrm>
          <a:prstGeom prst="rect">
            <a:avLst/>
          </a:prstGeom>
          <a:ln w="25400">
            <a:solidFill>
              <a:schemeClr val="accent3"/>
            </a:solidFill>
            <a:miter lim="400000"/>
            <a:headEnd/>
            <a:tailEnd/>
          </a:ln>
        </p:spPr>
      </p:pic>
      <p:pic>
        <p:nvPicPr>
          <p:cNvPr id="5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209" y="4219254"/>
            <a:ext cx="1165014" cy="1315092"/>
          </a:xfrm>
          <a:prstGeom prst="rect">
            <a:avLst/>
          </a:prstGeom>
          <a:ln w="25400">
            <a:solidFill>
              <a:schemeClr val="accent3"/>
            </a:solidFill>
            <a:miter lim="400000"/>
            <a:headEnd/>
            <a:tailEnd/>
          </a:ln>
        </p:spPr>
      </p:pic>
      <p:pic>
        <p:nvPicPr>
          <p:cNvPr id="5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89" y="4283558"/>
            <a:ext cx="1290396" cy="1315092"/>
          </a:xfrm>
          <a:prstGeom prst="rect">
            <a:avLst/>
          </a:prstGeom>
          <a:ln w="25400">
            <a:solidFill>
              <a:schemeClr val="accent3"/>
            </a:solidFill>
            <a:miter lim="400000"/>
            <a:headEnd/>
            <a:tailEnd/>
          </a:ln>
        </p:spPr>
      </p:pic>
      <p:pic>
        <p:nvPicPr>
          <p:cNvPr id="5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304" y="4219254"/>
            <a:ext cx="1165015" cy="1315092"/>
          </a:xfrm>
          <a:prstGeom prst="rect">
            <a:avLst/>
          </a:prstGeom>
          <a:ln w="25400">
            <a:solidFill>
              <a:schemeClr val="accent3"/>
            </a:solidFill>
            <a:miter lim="400000"/>
            <a:headEnd/>
            <a:tailEnd/>
          </a:ln>
        </p:spPr>
      </p:pic>
      <p:pic>
        <p:nvPicPr>
          <p:cNvPr id="52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327" y="3434667"/>
            <a:ext cx="2884267" cy="288426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23" name="Arrow"/>
          <p:cNvSpPr/>
          <p:nvPr/>
        </p:nvSpPr>
        <p:spPr>
          <a:xfrm>
            <a:off x="2466553" y="4538133"/>
            <a:ext cx="677335" cy="67733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27093" tIns="27093" rIns="27093" bIns="27093" anchor="ctr"/>
          <a:lstStyle/>
          <a:p>
            <a:pPr defTabSz="586740">
              <a:defRPr sz="2000" b="0">
                <a:solidFill>
                  <a:srgbClr val="00000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前端专注于内容的展示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>
              <a:defRPr sz="8000"/>
            </a:pPr>
            <a:r>
              <a:t>专注于内容的展示</a:t>
            </a:r>
          </a:p>
          <a:p>
            <a:pPr marL="444500" indent="-444500" algn="l">
              <a:lnSpc>
                <a:spcPct val="80000"/>
              </a:lnSpc>
              <a:defRPr sz="8000"/>
            </a:pPr>
            <a:r>
              <a:t>解决浏览器的兼容性</a:t>
            </a:r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2318385"/>
            <a:ext cx="11450320" cy="5603875"/>
          </a:xfrm>
          <a:prstGeom prst="rect">
            <a:avLst/>
          </a:prstGeom>
          <a:ln w="25400">
            <a:solidFill>
              <a:schemeClr val="accent3"/>
            </a:solidFill>
            <a:miter lim="400000"/>
            <a:headEnd/>
            <a:tailEnd/>
          </a:ln>
        </p:spPr>
      </p:pic>
      <p:sp>
        <p:nvSpPr>
          <p:cNvPr id="526" name="Ast抽取示例"/>
          <p:cNvSpPr txBox="1"/>
          <p:nvPr/>
        </p:nvSpPr>
        <p:spPr>
          <a:xfrm>
            <a:off x="224366" y="275589"/>
            <a:ext cx="12327468" cy="803488"/>
          </a:xfrm>
          <a:prstGeom prst="rect">
            <a:avLst/>
          </a:prstGeom>
          <a:ln w="12700">
            <a:miter lim="400000"/>
          </a:ln>
        </p:spPr>
        <p:txBody>
          <a:bodyPr lIns="27093" tIns="27093" rIns="27093" bIns="27093" anchor="ctr">
            <a:spAutoFit/>
          </a:bodyPr>
          <a:lstStyle>
            <a:lvl1pPr algn="l" defTabSz="650240">
              <a:defRPr sz="42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Ast抽取示例</a:t>
            </a:r>
          </a:p>
        </p:txBody>
      </p:sp>
      <p:pic>
        <p:nvPicPr>
          <p:cNvPr id="5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730" y="275590"/>
            <a:ext cx="8047990" cy="9407525"/>
          </a:xfrm>
          <a:prstGeom prst="rect">
            <a:avLst/>
          </a:prstGeom>
          <a:ln w="25400">
            <a:solidFill>
              <a:schemeClr val="accent3"/>
            </a:solidFill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785" y="1424937"/>
            <a:ext cx="10138417" cy="77450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30" name="Ast抽取示例 - 继承信息"/>
          <p:cNvSpPr txBox="1"/>
          <p:nvPr/>
        </p:nvSpPr>
        <p:spPr>
          <a:xfrm>
            <a:off x="338666" y="499925"/>
            <a:ext cx="12327468" cy="803487"/>
          </a:xfrm>
          <a:prstGeom prst="rect">
            <a:avLst/>
          </a:prstGeom>
          <a:ln w="12700">
            <a:miter lim="400000"/>
          </a:ln>
        </p:spPr>
        <p:txBody>
          <a:bodyPr lIns="27093" tIns="27093" rIns="27093" bIns="27093" anchor="ctr">
            <a:spAutoFit/>
          </a:bodyPr>
          <a:lstStyle>
            <a:lvl1pPr algn="l" defTabSz="650240">
              <a:defRPr sz="42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Ast抽取示例 - 继承信息</a:t>
            </a:r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770" y="1476375"/>
            <a:ext cx="10918190" cy="77654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33" name="Ast抽取示例 - 方法签名"/>
          <p:cNvSpPr txBox="1"/>
          <p:nvPr/>
        </p:nvSpPr>
        <p:spPr>
          <a:xfrm>
            <a:off x="338666" y="441954"/>
            <a:ext cx="12327468" cy="803487"/>
          </a:xfrm>
          <a:prstGeom prst="rect">
            <a:avLst/>
          </a:prstGeom>
          <a:ln w="12700">
            <a:miter lim="400000"/>
          </a:ln>
        </p:spPr>
        <p:txBody>
          <a:bodyPr lIns="27093" tIns="27093" rIns="27093" bIns="27093" anchor="ctr">
            <a:spAutoFit/>
          </a:bodyPr>
          <a:lstStyle>
            <a:lvl1pPr algn="l" defTabSz="650240">
              <a:defRPr sz="42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Ast抽取示例 - 方法签名</a:t>
            </a:r>
          </a:p>
        </p:txBody>
      </p:sp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基本类型映射…"/>
          <p:cNvSpPr txBox="1"/>
          <p:nvPr>
            <p:ph type="body" sz="half" idx="1"/>
          </p:nvPr>
        </p:nvSpPr>
        <p:spPr>
          <a:xfrm>
            <a:off x="1163378" y="2364773"/>
            <a:ext cx="8324852" cy="4714876"/>
          </a:xfrm>
          <a:prstGeom prst="rect">
            <a:avLst/>
          </a:prstGeom>
        </p:spPr>
        <p:txBody>
          <a:bodyPr/>
          <a:lstStyle/>
          <a:p>
            <a:r>
              <a:t>基本类型映射</a:t>
            </a:r>
          </a:p>
          <a:p>
            <a:r>
              <a:t>Interface转换</a:t>
            </a:r>
          </a:p>
          <a:p>
            <a:r>
              <a:t>Enum转换</a:t>
            </a:r>
          </a:p>
          <a:p>
            <a:r>
              <a:t>Bean转换</a:t>
            </a:r>
          </a:p>
        </p:txBody>
      </p:sp>
      <p:sp>
        <p:nvSpPr>
          <p:cNvPr id="536" name="数据类型转换"/>
          <p:cNvSpPr txBox="1"/>
          <p:nvPr/>
        </p:nvSpPr>
        <p:spPr>
          <a:xfrm>
            <a:off x="531902" y="1205237"/>
            <a:ext cx="12327468" cy="803488"/>
          </a:xfrm>
          <a:prstGeom prst="rect">
            <a:avLst/>
          </a:prstGeom>
          <a:ln w="12700">
            <a:miter lim="400000"/>
          </a:ln>
        </p:spPr>
        <p:txBody>
          <a:bodyPr lIns="27093" tIns="27093" rIns="27093" bIns="27093" anchor="ctr">
            <a:spAutoFit/>
          </a:bodyPr>
          <a:lstStyle>
            <a:lvl1pPr algn="l" defTabSz="650240">
              <a:defRPr sz="42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数据类型转换</a:t>
            </a:r>
          </a:p>
        </p:txBody>
      </p:sp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8" name="Table"/>
          <p:cNvGraphicFramePr/>
          <p:nvPr/>
        </p:nvGraphicFramePr>
        <p:xfrm>
          <a:off x="2635649" y="2357865"/>
          <a:ext cx="7460657" cy="5802637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728740"/>
                <a:gridCol w="3728740"/>
              </a:tblGrid>
              <a:tr h="37995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" panose="02000503000000020004"/>
                        </a:rPr>
                        <a:t>Java类型</a:t>
                      </a:r>
                      <a:endParaRPr sz="2000">
                        <a:solidFill>
                          <a:srgbClr val="FFFFFF"/>
                        </a:solidFill>
                        <a:sym typeface="Helvetica Neue" panose="02000503000000020004"/>
                      </a:endParaR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D6D6D6"/>
                      </a:solidFill>
                      <a:miter lim="400000"/>
                    </a:lnL>
                    <a:lnR w="3175">
                      <a:solidFill>
                        <a:srgbClr val="D6D7D6"/>
                      </a:solidFill>
                      <a:miter lim="400000"/>
                    </a:lnR>
                    <a:lnT w="3175">
                      <a:solidFill>
                        <a:srgbClr val="D6D6D6"/>
                      </a:solidFill>
                      <a:miter lim="400000"/>
                    </a:lnT>
                    <a:lnB w="3175">
                      <a:solidFill>
                        <a:srgbClr val="D6D7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" panose="02000503000000020004"/>
                        </a:rPr>
                        <a:t>Typescript类型</a:t>
                      </a:r>
                      <a:endParaRPr sz="2000">
                        <a:solidFill>
                          <a:srgbClr val="FFFFFF"/>
                        </a:solidFill>
                        <a:sym typeface="Helvetica Neue" panose="02000503000000020004"/>
                      </a:endParaR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D6D7D6"/>
                      </a:solidFill>
                      <a:miter lim="400000"/>
                    </a:lnL>
                    <a:lnR w="3175">
                      <a:solidFill>
                        <a:srgbClr val="D6D6D6"/>
                      </a:solidFill>
                      <a:miter lim="400000"/>
                    </a:lnR>
                    <a:lnT w="3175">
                      <a:solidFill>
                        <a:srgbClr val="D6D6D6"/>
                      </a:solidFill>
                      <a:miter lim="400000"/>
                    </a:lnT>
                    <a:lnB w="3175">
                      <a:solidFill>
                        <a:srgbClr val="D6D7D6"/>
                      </a:solidFill>
                      <a:miter lim="400000"/>
                    </a:lnB>
                  </a:tcPr>
                </a:tc>
              </a:tr>
              <a:tr h="37995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java.lang.String</a:t>
                      </a:r>
                      <a:endParaRPr sz="14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endParaR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D6D6D6"/>
                      </a:solidFill>
                      <a:miter lim="400000"/>
                    </a:lnL>
                    <a:lnR w="3175">
                      <a:solidFill>
                        <a:srgbClr val="D6D7D6"/>
                      </a:solidFill>
                      <a:miter lim="400000"/>
                    </a:lnR>
                    <a:lnT w="3175">
                      <a:solidFill>
                        <a:srgbClr val="D6D7D6"/>
                      </a:solidFill>
                      <a:miter lim="400000"/>
                    </a:lnT>
                    <a:lnB w="3175">
                      <a:solidFill>
                        <a:srgbClr val="D6D7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" panose="02000503000000020004"/>
                        </a:rPr>
                        <a:t>string</a:t>
                      </a:r>
                      <a:endParaRPr sz="2000">
                        <a:solidFill>
                          <a:srgbClr val="FFFFFF"/>
                        </a:solidFill>
                        <a:sym typeface="Helvetica Neue" panose="02000503000000020004"/>
                      </a:endParaR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D6D7D6"/>
                      </a:solidFill>
                      <a:miter lim="400000"/>
                    </a:lnL>
                    <a:lnR w="3175">
                      <a:solidFill>
                        <a:srgbClr val="D6D6D6"/>
                      </a:solidFill>
                      <a:miter lim="400000"/>
                    </a:lnR>
                    <a:lnT w="3175">
                      <a:solidFill>
                        <a:srgbClr val="D6D7D6"/>
                      </a:solidFill>
                      <a:miter lim="400000"/>
                    </a:lnT>
                    <a:lnB w="3175">
                      <a:solidFill>
                        <a:srgbClr val="D6D7D6"/>
                      </a:solidFill>
                      <a:miter lim="400000"/>
                    </a:lnB>
                  </a:tcPr>
                </a:tc>
              </a:tr>
              <a:tr h="37995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java.lang.Object</a:t>
                      </a:r>
                      <a:endParaRPr sz="14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endParaR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D6D6D6"/>
                      </a:solidFill>
                      <a:miter lim="400000"/>
                    </a:lnL>
                    <a:lnR w="3175">
                      <a:solidFill>
                        <a:srgbClr val="D6D7D6"/>
                      </a:solidFill>
                      <a:miter lim="400000"/>
                    </a:lnR>
                    <a:lnT w="3175">
                      <a:solidFill>
                        <a:srgbClr val="D6D7D6"/>
                      </a:solidFill>
                      <a:miter lim="400000"/>
                    </a:lnT>
                    <a:lnB w="3175">
                      <a:solidFill>
                        <a:srgbClr val="D6D7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" panose="02000503000000020004"/>
                        </a:rPr>
                        <a:t>Object</a:t>
                      </a:r>
                      <a:endParaRPr sz="2000">
                        <a:solidFill>
                          <a:srgbClr val="FFFFFF"/>
                        </a:solidFill>
                        <a:sym typeface="Helvetica Neue" panose="02000503000000020004"/>
                      </a:endParaR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D6D7D6"/>
                      </a:solidFill>
                      <a:miter lim="400000"/>
                    </a:lnL>
                    <a:lnR w="3175">
                      <a:solidFill>
                        <a:srgbClr val="D6D6D6"/>
                      </a:solidFill>
                      <a:miter lim="400000"/>
                    </a:lnR>
                    <a:lnT w="3175">
                      <a:solidFill>
                        <a:srgbClr val="D6D7D6"/>
                      </a:solidFill>
                      <a:miter lim="400000"/>
                    </a:lnT>
                    <a:lnB w="3175">
                      <a:solidFill>
                        <a:srgbClr val="D6D7D6"/>
                      </a:solidFill>
                      <a:miter lim="400000"/>
                    </a:lnB>
                  </a:tcPr>
                </a:tc>
              </a:tr>
              <a:tr h="37995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java.lang.Integer/java.lang.int</a:t>
                      </a:r>
                      <a:endParaRPr sz="14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endParaR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D6D6D6"/>
                      </a:solidFill>
                      <a:miter lim="400000"/>
                    </a:lnL>
                    <a:lnR w="3175">
                      <a:solidFill>
                        <a:srgbClr val="D6D7D6"/>
                      </a:solidFill>
                      <a:miter lim="400000"/>
                    </a:lnR>
                    <a:lnT w="3175">
                      <a:solidFill>
                        <a:srgbClr val="D6D7D6"/>
                      </a:solidFill>
                      <a:miter lim="400000"/>
                    </a:lnT>
                    <a:lnB w="3175">
                      <a:solidFill>
                        <a:srgbClr val="D6D7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" panose="02000503000000020004"/>
                        </a:rPr>
                        <a:t>number</a:t>
                      </a:r>
                      <a:endParaRPr sz="2000">
                        <a:solidFill>
                          <a:srgbClr val="FFFFFF"/>
                        </a:solidFill>
                        <a:sym typeface="Helvetica Neue" panose="02000503000000020004"/>
                      </a:endParaR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D6D7D6"/>
                      </a:solidFill>
                      <a:miter lim="400000"/>
                    </a:lnL>
                    <a:lnR w="3175">
                      <a:solidFill>
                        <a:srgbClr val="D6D6D6"/>
                      </a:solidFill>
                      <a:miter lim="400000"/>
                    </a:lnR>
                    <a:lnT w="3175">
                      <a:solidFill>
                        <a:srgbClr val="D6D7D6"/>
                      </a:solidFill>
                      <a:miter lim="400000"/>
                    </a:lnT>
                    <a:lnB w="3175">
                      <a:solidFill>
                        <a:srgbClr val="D6D7D6"/>
                      </a:solidFill>
                      <a:miter lim="400000"/>
                    </a:lnB>
                  </a:tcPr>
                </a:tc>
              </a:tr>
              <a:tr h="37995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java.lang.short /java.lang.Short</a:t>
                      </a:r>
                      <a:endParaRPr sz="14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endParaR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D6D6D6"/>
                      </a:solidFill>
                      <a:miter lim="400000"/>
                    </a:lnL>
                    <a:lnR w="3175">
                      <a:solidFill>
                        <a:srgbClr val="D6D7D6"/>
                      </a:solidFill>
                      <a:miter lim="400000"/>
                    </a:lnR>
                    <a:lnT w="3175">
                      <a:solidFill>
                        <a:srgbClr val="D6D7D6"/>
                      </a:solidFill>
                      <a:miter lim="400000"/>
                    </a:lnT>
                    <a:lnB w="3175">
                      <a:solidFill>
                        <a:srgbClr val="D6D7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" panose="02000503000000020004"/>
                        </a:rPr>
                        <a:t>number</a:t>
                      </a:r>
                      <a:endParaRPr sz="2000">
                        <a:solidFill>
                          <a:srgbClr val="FFFFFF"/>
                        </a:solidFill>
                        <a:sym typeface="Helvetica Neue" panose="02000503000000020004"/>
                      </a:endParaR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D6D7D6"/>
                      </a:solidFill>
                      <a:miter lim="400000"/>
                    </a:lnL>
                    <a:lnR w="3175">
                      <a:solidFill>
                        <a:srgbClr val="D6D6D6"/>
                      </a:solidFill>
                      <a:miter lim="400000"/>
                    </a:lnR>
                    <a:lnT w="3175">
                      <a:solidFill>
                        <a:srgbClr val="D6D7D6"/>
                      </a:solidFill>
                      <a:miter lim="400000"/>
                    </a:lnT>
                    <a:lnB w="3175">
                      <a:solidFill>
                        <a:srgbClr val="D6D7D6"/>
                      </a:solidFill>
                      <a:miter lim="400000"/>
                    </a:lnB>
                  </a:tcPr>
                </a:tc>
              </a:tr>
              <a:tr h="37995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java.lang.long/java.lang.Long
</a:t>
                      </a:r>
                      <a:endParaRPr sz="14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endParaR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D6D6D6"/>
                      </a:solidFill>
                      <a:miter lim="400000"/>
                    </a:lnL>
                    <a:lnR w="3175">
                      <a:solidFill>
                        <a:srgbClr val="D6D7D6"/>
                      </a:solidFill>
                      <a:miter lim="400000"/>
                    </a:lnR>
                    <a:lnT w="3175">
                      <a:solidFill>
                        <a:srgbClr val="D6D7D6"/>
                      </a:solidFill>
                      <a:miter lim="400000"/>
                    </a:lnT>
                    <a:lnB w="3175">
                      <a:solidFill>
                        <a:srgbClr val="D6D7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" panose="02000503000000020004"/>
                        </a:rPr>
                        <a:t>number</a:t>
                      </a:r>
                      <a:endParaRPr sz="2000">
                        <a:solidFill>
                          <a:srgbClr val="FFFFFF"/>
                        </a:solidFill>
                        <a:sym typeface="Helvetica Neue" panose="02000503000000020004"/>
                      </a:endParaR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D6D7D6"/>
                      </a:solidFill>
                      <a:miter lim="400000"/>
                    </a:lnL>
                    <a:lnR w="3175">
                      <a:solidFill>
                        <a:srgbClr val="D6D6D6"/>
                      </a:solidFill>
                      <a:miter lim="400000"/>
                    </a:lnR>
                    <a:lnT w="3175">
                      <a:solidFill>
                        <a:srgbClr val="D6D7D6"/>
                      </a:solidFill>
                      <a:miter lim="400000"/>
                    </a:lnT>
                    <a:lnB w="3175">
                      <a:solidFill>
                        <a:srgbClr val="D6D7D6"/>
                      </a:solidFill>
                      <a:miter lim="400000"/>
                    </a:lnB>
                  </a:tcPr>
                </a:tc>
              </a:tr>
              <a:tr h="37995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java.lang.double/java.lang.Double</a:t>
                      </a:r>
                      <a:endParaRPr sz="14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endParaR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D6D6D6"/>
                      </a:solidFill>
                      <a:miter lim="400000"/>
                    </a:lnL>
                    <a:lnR w="3175">
                      <a:solidFill>
                        <a:srgbClr val="D6D7D6"/>
                      </a:solidFill>
                      <a:miter lim="400000"/>
                    </a:lnR>
                    <a:lnT w="3175">
                      <a:solidFill>
                        <a:srgbClr val="D6D7D6"/>
                      </a:solidFill>
                      <a:miter lim="400000"/>
                    </a:lnT>
                    <a:lnB w="3175">
                      <a:solidFill>
                        <a:srgbClr val="D6D7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" panose="02000503000000020004"/>
                        </a:rPr>
                        <a:t>number</a:t>
                      </a:r>
                      <a:endParaRPr sz="2000">
                        <a:solidFill>
                          <a:srgbClr val="FFFFFF"/>
                        </a:solidFill>
                        <a:sym typeface="Helvetica Neue" panose="02000503000000020004"/>
                      </a:endParaR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D6D7D6"/>
                      </a:solidFill>
                      <a:miter lim="400000"/>
                    </a:lnL>
                    <a:lnR w="3175">
                      <a:solidFill>
                        <a:srgbClr val="D6D6D6"/>
                      </a:solidFill>
                      <a:miter lim="400000"/>
                    </a:lnR>
                    <a:lnT w="3175">
                      <a:solidFill>
                        <a:srgbClr val="D6D7D6"/>
                      </a:solidFill>
                      <a:miter lim="400000"/>
                    </a:lnT>
                    <a:lnB w="3175">
                      <a:solidFill>
                        <a:srgbClr val="D6D7D6"/>
                      </a:solidFill>
                      <a:miter lim="400000"/>
                    </a:lnB>
                  </a:tcPr>
                </a:tc>
              </a:tr>
              <a:tr h="37995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java.lang.float/java.lang.Float</a:t>
                      </a:r>
                      <a:endParaRPr sz="14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endParaR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D6D6D6"/>
                      </a:solidFill>
                      <a:miter lim="400000"/>
                    </a:lnL>
                    <a:lnR w="3175">
                      <a:solidFill>
                        <a:srgbClr val="D6D7D6"/>
                      </a:solidFill>
                      <a:miter lim="400000"/>
                    </a:lnR>
                    <a:lnT w="3175">
                      <a:solidFill>
                        <a:srgbClr val="D6D7D6"/>
                      </a:solidFill>
                      <a:miter lim="400000"/>
                    </a:lnT>
                    <a:lnB w="3175">
                      <a:solidFill>
                        <a:srgbClr val="D6D7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" panose="02000503000000020004"/>
                        </a:rPr>
                        <a:t>number</a:t>
                      </a:r>
                      <a:endParaRPr sz="2000">
                        <a:solidFill>
                          <a:srgbClr val="FFFFFF"/>
                        </a:solidFill>
                        <a:sym typeface="Helvetica Neue" panose="02000503000000020004"/>
                      </a:endParaR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D6D7D6"/>
                      </a:solidFill>
                      <a:miter lim="400000"/>
                    </a:lnL>
                    <a:lnR w="3175">
                      <a:solidFill>
                        <a:srgbClr val="D6D6D6"/>
                      </a:solidFill>
                      <a:miter lim="400000"/>
                    </a:lnR>
                    <a:lnT w="3175">
                      <a:solidFill>
                        <a:srgbClr val="D6D7D6"/>
                      </a:solidFill>
                      <a:miter lim="400000"/>
                    </a:lnT>
                    <a:lnB w="3175">
                      <a:solidFill>
                        <a:srgbClr val="D6D7D6"/>
                      </a:solidFill>
                      <a:miter lim="400000"/>
                    </a:lnB>
                  </a:tcPr>
                </a:tc>
              </a:tr>
              <a:tr h="37995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java.lang.Void</a:t>
                      </a:r>
                      <a:endParaRPr sz="14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endParaR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D6D6D6"/>
                      </a:solidFill>
                      <a:miter lim="400000"/>
                    </a:lnL>
                    <a:lnR w="3175">
                      <a:solidFill>
                        <a:srgbClr val="D6D7D6"/>
                      </a:solidFill>
                      <a:miter lim="400000"/>
                    </a:lnR>
                    <a:lnT w="3175">
                      <a:solidFill>
                        <a:srgbClr val="D6D7D6"/>
                      </a:solidFill>
                      <a:miter lim="400000"/>
                    </a:lnT>
                    <a:lnB w="3175">
                      <a:solidFill>
                        <a:srgbClr val="D6D7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" panose="02000503000000020004"/>
                        </a:rPr>
                        <a:t>void</a:t>
                      </a:r>
                      <a:endParaRPr sz="2000">
                        <a:solidFill>
                          <a:srgbClr val="FFFFFF"/>
                        </a:solidFill>
                        <a:sym typeface="Helvetica Neue" panose="02000503000000020004"/>
                      </a:endParaR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D6D7D6"/>
                      </a:solidFill>
                      <a:miter lim="400000"/>
                    </a:lnL>
                    <a:lnR w="3175">
                      <a:solidFill>
                        <a:srgbClr val="D6D6D6"/>
                      </a:solidFill>
                      <a:miter lim="400000"/>
                    </a:lnR>
                    <a:lnT w="3175">
                      <a:solidFill>
                        <a:srgbClr val="D6D7D6"/>
                      </a:solidFill>
                      <a:miter lim="400000"/>
                    </a:lnT>
                    <a:lnB w="3175">
                      <a:solidFill>
                        <a:srgbClr val="D6D7D6"/>
                      </a:solidFill>
                      <a:miter lim="400000"/>
                    </a:lnB>
                  </a:tcPr>
                </a:tc>
              </a:tr>
              <a:tr h="37995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java.lang.boolean/java.lang.Boolean</a:t>
                      </a:r>
                      <a:endParaRPr sz="14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endParaR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D6D6D6"/>
                      </a:solidFill>
                      <a:miter lim="400000"/>
                    </a:lnL>
                    <a:lnR w="3175">
                      <a:solidFill>
                        <a:srgbClr val="D6D7D6"/>
                      </a:solidFill>
                      <a:miter lim="400000"/>
                    </a:lnR>
                    <a:lnT w="3175">
                      <a:solidFill>
                        <a:srgbClr val="D6D7D6"/>
                      </a:solidFill>
                      <a:miter lim="400000"/>
                    </a:lnT>
                    <a:lnB w="3175">
                      <a:solidFill>
                        <a:srgbClr val="D6D7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" panose="02000503000000020004"/>
                        </a:rPr>
                        <a:t>boolean</a:t>
                      </a:r>
                      <a:endParaRPr sz="2000">
                        <a:solidFill>
                          <a:srgbClr val="FFFFFF"/>
                        </a:solidFill>
                        <a:sym typeface="Helvetica Neue" panose="02000503000000020004"/>
                      </a:endParaR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D6D7D6"/>
                      </a:solidFill>
                      <a:miter lim="400000"/>
                    </a:lnL>
                    <a:lnR w="3175">
                      <a:solidFill>
                        <a:srgbClr val="D6D6D6"/>
                      </a:solidFill>
                      <a:miter lim="400000"/>
                    </a:lnR>
                    <a:lnT w="3175">
                      <a:solidFill>
                        <a:srgbClr val="D6D7D6"/>
                      </a:solidFill>
                      <a:miter lim="400000"/>
                    </a:lnT>
                    <a:lnB w="3175">
                      <a:solidFill>
                        <a:srgbClr val="D6D7D6"/>
                      </a:solidFill>
                      <a:miter lim="400000"/>
                    </a:lnB>
                  </a:tcPr>
                </a:tc>
              </a:tr>
              <a:tr h="480023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java.util.Set/java.util.LinkedHashSet java.util.List/java.util.Collection</a:t>
                      </a:r>
                      <a:endParaRPr sz="14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endParaR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D6D6D6"/>
                      </a:solidFill>
                      <a:miter lim="400000"/>
                    </a:lnL>
                    <a:lnR w="3175">
                      <a:solidFill>
                        <a:srgbClr val="D6D7D6"/>
                      </a:solidFill>
                      <a:miter lim="400000"/>
                    </a:lnR>
                    <a:lnT w="3175">
                      <a:solidFill>
                        <a:srgbClr val="D6D7D6"/>
                      </a:solidFill>
                      <a:miter lim="400000"/>
                    </a:lnT>
                    <a:lnB w="3175">
                      <a:solidFill>
                        <a:srgbClr val="D6D7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" panose="02000503000000020004"/>
                        </a:rPr>
                        <a:t>Array</a:t>
                      </a:r>
                      <a:endParaRPr sz="2000">
                        <a:solidFill>
                          <a:srgbClr val="FFFFFF"/>
                        </a:solidFill>
                        <a:sym typeface="Helvetica Neue" panose="02000503000000020004"/>
                      </a:endParaR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D6D7D6"/>
                      </a:solidFill>
                      <a:miter lim="400000"/>
                    </a:lnL>
                    <a:lnR w="3175">
                      <a:solidFill>
                        <a:srgbClr val="D6D6D6"/>
                      </a:solidFill>
                      <a:miter lim="400000"/>
                    </a:lnR>
                    <a:lnT w="3175">
                      <a:solidFill>
                        <a:srgbClr val="D6D7D6"/>
                      </a:solidFill>
                      <a:miter lim="400000"/>
                    </a:lnT>
                    <a:lnB w="3175">
                      <a:solidFill>
                        <a:srgbClr val="D6D7D6"/>
                      </a:solidFill>
                      <a:miter lim="400000"/>
                    </a:lnB>
                  </a:tcPr>
                </a:tc>
              </a:tr>
              <a:tr h="37995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java.util.Date</a:t>
                      </a:r>
                      <a:endParaRPr sz="14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endParaR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D6D6D6"/>
                      </a:solidFill>
                      <a:miter lim="400000"/>
                    </a:lnL>
                    <a:lnR w="3175">
                      <a:solidFill>
                        <a:srgbClr val="D6D7D6"/>
                      </a:solidFill>
                      <a:miter lim="400000"/>
                    </a:lnR>
                    <a:lnT w="3175">
                      <a:solidFill>
                        <a:srgbClr val="D6D7D6"/>
                      </a:solidFill>
                      <a:miter lim="400000"/>
                    </a:lnT>
                    <a:lnB w="3175">
                      <a:solidFill>
                        <a:srgbClr val="D6D7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" panose="02000503000000020004"/>
                        </a:rPr>
                        <a:t>Date</a:t>
                      </a:r>
                      <a:endParaRPr sz="2000">
                        <a:solidFill>
                          <a:srgbClr val="FFFFFF"/>
                        </a:solidFill>
                        <a:sym typeface="Helvetica Neue" panose="02000503000000020004"/>
                      </a:endParaR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D6D7D6"/>
                      </a:solidFill>
                      <a:miter lim="400000"/>
                    </a:lnL>
                    <a:lnR w="3175">
                      <a:solidFill>
                        <a:srgbClr val="D6D6D6"/>
                      </a:solidFill>
                      <a:miter lim="400000"/>
                    </a:lnR>
                    <a:lnT w="3175">
                      <a:solidFill>
                        <a:srgbClr val="D6D7D6"/>
                      </a:solidFill>
                      <a:miter lim="400000"/>
                    </a:lnT>
                    <a:lnB w="3175">
                      <a:solidFill>
                        <a:srgbClr val="D6D7D6"/>
                      </a:solidFill>
                      <a:miter lim="400000"/>
                    </a:lnB>
                  </a:tcPr>
                </a:tc>
              </a:tr>
              <a:tr h="37995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java.util.map/java.util.HashMap</a:t>
                      </a:r>
                      <a:endParaRPr sz="14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endParaR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D6D6D6"/>
                      </a:solidFill>
                      <a:miter lim="400000"/>
                    </a:lnL>
                    <a:lnR w="3175">
                      <a:solidFill>
                        <a:srgbClr val="D6D7D6"/>
                      </a:solidFill>
                      <a:miter lim="400000"/>
                    </a:lnR>
                    <a:lnT w="3175">
                      <a:solidFill>
                        <a:srgbClr val="D6D7D6"/>
                      </a:solidFill>
                      <a:miter lim="400000"/>
                    </a:lnT>
                    <a:lnB w="3175">
                      <a:solidFill>
                        <a:srgbClr val="D6D7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Menlo" panose="020B0609030804020204"/>
                          <a:ea typeface="Menlo" panose="020B0609030804020204"/>
                          <a:cs typeface="Menlo" panose="020B0609030804020204"/>
                          <a:sym typeface="Menlo" panose="020B0609030804020204"/>
                        </a:rPr>
                        <a:t>{[name: ${nameType}]: ${value}}</a:t>
                      </a:r>
                      <a:endParaRPr sz="1100">
                        <a:solidFill>
                          <a:srgbClr val="FFFFFF"/>
                        </a:solidFill>
                        <a:latin typeface="Menlo" panose="020B0609030804020204"/>
                        <a:ea typeface="Menlo" panose="020B0609030804020204"/>
                        <a:cs typeface="Menlo" panose="020B0609030804020204"/>
                        <a:sym typeface="Menlo" panose="020B0609030804020204"/>
                      </a:endParaR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D6D7D6"/>
                      </a:solidFill>
                      <a:miter lim="400000"/>
                    </a:lnL>
                    <a:lnR w="3175">
                      <a:solidFill>
                        <a:srgbClr val="D6D6D6"/>
                      </a:solidFill>
                      <a:miter lim="400000"/>
                    </a:lnR>
                    <a:lnT w="3175">
                      <a:solidFill>
                        <a:srgbClr val="D6D7D6"/>
                      </a:solidFill>
                      <a:miter lim="400000"/>
                    </a:lnT>
                    <a:lnB w="3175">
                      <a:solidFill>
                        <a:srgbClr val="D6D7D6"/>
                      </a:solidFill>
                      <a:miter lim="400000"/>
                    </a:lnB>
                  </a:tcPr>
                </a:tc>
              </a:tr>
              <a:tr h="37995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java.math.BigDecimal</a:t>
                      </a:r>
                      <a:endParaRPr sz="14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endParaR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D6D6D6"/>
                      </a:solidFill>
                      <a:miter lim="400000"/>
                    </a:lnL>
                    <a:lnR w="3175">
                      <a:solidFill>
                        <a:srgbClr val="D6D7D6"/>
                      </a:solidFill>
                      <a:miter lim="400000"/>
                    </a:lnR>
                    <a:lnT w="3175">
                      <a:solidFill>
                        <a:srgbClr val="D6D7D6"/>
                      </a:solidFill>
                      <a:miter lim="400000"/>
                    </a:lnT>
                    <a:lnB w="3175">
                      <a:solidFill>
                        <a:srgbClr val="D6D7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Menlo" panose="020B0609030804020204"/>
                          <a:ea typeface="Menlo" panose="020B0609030804020204"/>
                          <a:cs typeface="Menlo" panose="020B0609030804020204"/>
                          <a:sym typeface="Menlo" panose="020B0609030804020204"/>
                        </a:rPr>
                        <a:t>{value:string}</a:t>
                      </a:r>
                      <a:endParaRPr sz="1100">
                        <a:solidFill>
                          <a:srgbClr val="FFFFFF"/>
                        </a:solidFill>
                        <a:latin typeface="Menlo" panose="020B0609030804020204"/>
                        <a:ea typeface="Menlo" panose="020B0609030804020204"/>
                        <a:cs typeface="Menlo" panose="020B0609030804020204"/>
                        <a:sym typeface="Menlo" panose="020B0609030804020204"/>
                      </a:endParaR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D6D7D6"/>
                      </a:solidFill>
                      <a:miter lim="400000"/>
                    </a:lnL>
                    <a:lnR w="3175">
                      <a:solidFill>
                        <a:srgbClr val="D6D6D6"/>
                      </a:solidFill>
                      <a:miter lim="400000"/>
                    </a:lnR>
                    <a:lnT w="3175">
                      <a:solidFill>
                        <a:srgbClr val="D6D7D6"/>
                      </a:solidFill>
                      <a:miter lim="400000"/>
                    </a:lnT>
                    <a:lnB w="3175">
                      <a:solidFill>
                        <a:srgbClr val="D6D7D6"/>
                      </a:solidFill>
                      <a:miter lim="400000"/>
                    </a:lnB>
                  </a:tcPr>
                </a:tc>
              </a:tr>
              <a:tr h="37995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….</a:t>
                      </a:r>
                      <a:endParaRPr sz="14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endParaR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D6D6D6"/>
                      </a:solidFill>
                      <a:miter lim="400000"/>
                    </a:lnL>
                    <a:lnR w="3175">
                      <a:solidFill>
                        <a:srgbClr val="D6D7D6"/>
                      </a:solidFill>
                      <a:miter lim="400000"/>
                    </a:lnR>
                    <a:lnT w="3175">
                      <a:solidFill>
                        <a:srgbClr val="D6D7D6"/>
                      </a:solidFill>
                      <a:miter lim="400000"/>
                    </a:lnT>
                    <a:lnB w="3175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" panose="02000503000000020004"/>
                        </a:rPr>
                        <a:t>…</a:t>
                      </a:r>
                      <a:endParaRPr sz="2000">
                        <a:solidFill>
                          <a:srgbClr val="FFFFFF"/>
                        </a:solidFill>
                        <a:sym typeface="Helvetica Neue" panose="02000503000000020004"/>
                      </a:endParaR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D6D7D6"/>
                      </a:solidFill>
                      <a:miter lim="400000"/>
                    </a:lnL>
                    <a:lnR w="3175">
                      <a:solidFill>
                        <a:srgbClr val="D6D6D6"/>
                      </a:solidFill>
                      <a:miter lim="400000"/>
                    </a:lnR>
                    <a:lnT w="3175">
                      <a:solidFill>
                        <a:srgbClr val="D6D7D6"/>
                      </a:solidFill>
                      <a:miter lim="400000"/>
                    </a:lnT>
                    <a:lnB w="3175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39" name="Text"/>
          <p:cNvSpPr txBox="1"/>
          <p:nvPr/>
        </p:nvSpPr>
        <p:spPr>
          <a:xfrm>
            <a:off x="10392174" y="2808974"/>
            <a:ext cx="127001" cy="5252643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/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40" name="基本类型转换"/>
          <p:cNvSpPr txBox="1"/>
          <p:nvPr/>
        </p:nvSpPr>
        <p:spPr>
          <a:xfrm>
            <a:off x="4609187" y="789779"/>
            <a:ext cx="12327468" cy="803488"/>
          </a:xfrm>
          <a:prstGeom prst="rect">
            <a:avLst/>
          </a:prstGeom>
          <a:ln w="12700">
            <a:miter lim="400000"/>
          </a:ln>
        </p:spPr>
        <p:txBody>
          <a:bodyPr lIns="27093" tIns="27093" rIns="27093" bIns="27093" anchor="ctr">
            <a:spAutoFit/>
          </a:bodyPr>
          <a:lstStyle>
            <a:lvl1pPr algn="l" defTabSz="650240">
              <a:defRPr sz="42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基本类型转换</a:t>
            </a:r>
          </a:p>
        </p:txBody>
      </p:sp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Text"/>
          <p:cNvSpPr txBox="1"/>
          <p:nvPr/>
        </p:nvSpPr>
        <p:spPr>
          <a:xfrm>
            <a:off x="10392174" y="2808974"/>
            <a:ext cx="127001" cy="5252643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/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545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816" y="991665"/>
            <a:ext cx="12010560" cy="8654074"/>
          </a:xfrm>
          <a:prstGeom prst="rect">
            <a:avLst/>
          </a:prstGeom>
          <a:ln w="25400">
            <a:solidFill>
              <a:schemeClr val="accent3"/>
            </a:solidFill>
            <a:miter lim="400000"/>
            <a:headEnd/>
            <a:tailEnd/>
          </a:ln>
        </p:spPr>
      </p:pic>
      <p:sp>
        <p:nvSpPr>
          <p:cNvPr id="546" name="Interface转换"/>
          <p:cNvSpPr txBox="1"/>
          <p:nvPr/>
        </p:nvSpPr>
        <p:spPr>
          <a:xfrm>
            <a:off x="338666" y="171423"/>
            <a:ext cx="12327468" cy="803488"/>
          </a:xfrm>
          <a:prstGeom prst="rect">
            <a:avLst/>
          </a:prstGeom>
          <a:ln w="12700">
            <a:miter lim="400000"/>
          </a:ln>
        </p:spPr>
        <p:txBody>
          <a:bodyPr lIns="27093" tIns="27093" rIns="27093" bIns="27093" anchor="ctr">
            <a:spAutoFit/>
          </a:bodyPr>
          <a:lstStyle>
            <a:lvl1pPr algn="l" defTabSz="650240">
              <a:defRPr sz="42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Interface转换</a:t>
            </a:r>
          </a:p>
        </p:txBody>
      </p:sp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Text"/>
          <p:cNvSpPr txBox="1"/>
          <p:nvPr/>
        </p:nvSpPr>
        <p:spPr>
          <a:xfrm>
            <a:off x="10392174" y="2808974"/>
            <a:ext cx="127001" cy="5252643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/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549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835" y="932180"/>
            <a:ext cx="11365230" cy="8741410"/>
          </a:xfrm>
          <a:prstGeom prst="rect">
            <a:avLst/>
          </a:prstGeom>
          <a:ln w="25400">
            <a:solidFill>
              <a:schemeClr val="accent3"/>
            </a:solidFill>
            <a:miter lim="400000"/>
            <a:headEnd/>
            <a:tailEnd/>
          </a:ln>
        </p:spPr>
      </p:pic>
      <p:sp>
        <p:nvSpPr>
          <p:cNvPr id="550" name="Interface转换"/>
          <p:cNvSpPr txBox="1"/>
          <p:nvPr/>
        </p:nvSpPr>
        <p:spPr>
          <a:xfrm>
            <a:off x="236460" y="181085"/>
            <a:ext cx="12327468" cy="803487"/>
          </a:xfrm>
          <a:prstGeom prst="rect">
            <a:avLst/>
          </a:prstGeom>
          <a:ln w="12700">
            <a:miter lim="400000"/>
          </a:ln>
        </p:spPr>
        <p:txBody>
          <a:bodyPr lIns="27093" tIns="27093" rIns="27093" bIns="27093" anchor="ctr">
            <a:spAutoFit/>
          </a:bodyPr>
          <a:lstStyle>
            <a:lvl1pPr algn="l" defTabSz="650240">
              <a:defRPr sz="42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Interface转换</a:t>
            </a:r>
          </a:p>
        </p:txBody>
      </p: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"/>
          <p:cNvSpPr txBox="1"/>
          <p:nvPr/>
        </p:nvSpPr>
        <p:spPr>
          <a:xfrm>
            <a:off x="10392174" y="2808974"/>
            <a:ext cx="127001" cy="5252643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/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553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710" y="1408442"/>
            <a:ext cx="9806251" cy="6486710"/>
          </a:xfrm>
          <a:prstGeom prst="rect">
            <a:avLst/>
          </a:prstGeom>
          <a:ln w="25400">
            <a:solidFill>
              <a:schemeClr val="accent3"/>
            </a:solidFill>
            <a:miter lim="400000"/>
            <a:headEnd/>
            <a:tailEnd/>
          </a:ln>
        </p:spPr>
      </p:pic>
      <p:pic>
        <p:nvPicPr>
          <p:cNvPr id="5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162" y="3945424"/>
            <a:ext cx="6529287" cy="2709072"/>
          </a:xfrm>
          <a:prstGeom prst="rect">
            <a:avLst/>
          </a:prstGeom>
          <a:ln w="25400">
            <a:solidFill>
              <a:schemeClr val="accent3"/>
            </a:solidFill>
            <a:miter lim="400000"/>
            <a:headEnd/>
            <a:tailEnd/>
          </a:ln>
        </p:spPr>
      </p:pic>
      <p:sp>
        <p:nvSpPr>
          <p:cNvPr id="555" name="Enum转换"/>
          <p:cNvSpPr txBox="1"/>
          <p:nvPr/>
        </p:nvSpPr>
        <p:spPr>
          <a:xfrm>
            <a:off x="647844" y="258379"/>
            <a:ext cx="12327468" cy="803488"/>
          </a:xfrm>
          <a:prstGeom prst="rect">
            <a:avLst/>
          </a:prstGeom>
          <a:ln w="12700">
            <a:miter lim="400000"/>
          </a:ln>
        </p:spPr>
        <p:txBody>
          <a:bodyPr lIns="27093" tIns="27093" rIns="27093" bIns="27093" anchor="ctr">
            <a:spAutoFit/>
          </a:bodyPr>
          <a:lstStyle>
            <a:lvl1pPr algn="l" defTabSz="650240">
              <a:defRPr sz="42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Enum转换</a:t>
            </a:r>
          </a:p>
        </p:txBody>
      </p: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ext"/>
          <p:cNvSpPr txBox="1"/>
          <p:nvPr/>
        </p:nvSpPr>
        <p:spPr>
          <a:xfrm>
            <a:off x="10392174" y="2808974"/>
            <a:ext cx="127001" cy="5252643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/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560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9067" y="1055524"/>
            <a:ext cx="10503002" cy="848775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61" name="Bean转换"/>
          <p:cNvSpPr txBox="1"/>
          <p:nvPr/>
        </p:nvSpPr>
        <p:spPr>
          <a:xfrm>
            <a:off x="251710" y="229394"/>
            <a:ext cx="12327467" cy="803488"/>
          </a:xfrm>
          <a:prstGeom prst="rect">
            <a:avLst/>
          </a:prstGeom>
          <a:ln w="12700">
            <a:miter lim="400000"/>
          </a:ln>
        </p:spPr>
        <p:txBody>
          <a:bodyPr lIns="27093" tIns="27093" rIns="27093" bIns="27093" anchor="ctr">
            <a:spAutoFit/>
          </a:bodyPr>
          <a:lstStyle>
            <a:lvl1pPr algn="l" defTabSz="650240">
              <a:defRPr sz="42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Bean转换</a:t>
            </a:r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Text"/>
          <p:cNvSpPr txBox="1"/>
          <p:nvPr/>
        </p:nvSpPr>
        <p:spPr>
          <a:xfrm>
            <a:off x="10392174" y="2808974"/>
            <a:ext cx="127001" cy="5252643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/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566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8119" y="879392"/>
            <a:ext cx="10155264" cy="87765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67" name="Bean转换"/>
          <p:cNvSpPr txBox="1"/>
          <p:nvPr/>
        </p:nvSpPr>
        <p:spPr>
          <a:xfrm>
            <a:off x="338666" y="171423"/>
            <a:ext cx="12327468" cy="803488"/>
          </a:xfrm>
          <a:prstGeom prst="rect">
            <a:avLst/>
          </a:prstGeom>
          <a:ln w="12700">
            <a:miter lim="400000"/>
          </a:ln>
        </p:spPr>
        <p:txBody>
          <a:bodyPr lIns="27093" tIns="27093" rIns="27093" bIns="27093" anchor="ctr">
            <a:spAutoFit/>
          </a:bodyPr>
          <a:lstStyle>
            <a:lvl1pPr algn="l" defTabSz="650240">
              <a:defRPr sz="42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Bean转换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Ajax time"/>
          <p:cNvSpPr txBox="1"/>
          <p:nvPr/>
        </p:nvSpPr>
        <p:spPr>
          <a:xfrm>
            <a:off x="3060445" y="3921003"/>
            <a:ext cx="6883909" cy="191159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12000"/>
            </a:pPr>
            <a:r>
              <a:rPr>
                <a:solidFill>
                  <a:srgbClr val="FF5444"/>
                </a:solidFill>
              </a:rPr>
              <a:t>Ajax</a:t>
            </a:r>
            <a:r>
              <a:t> time</a:t>
            </a:r>
          </a:p>
        </p:txBody>
      </p:sp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6768" y="1348455"/>
            <a:ext cx="7507684" cy="8253310"/>
          </a:xfrm>
          <a:prstGeom prst="rect">
            <a:avLst/>
          </a:prstGeom>
          <a:ln w="25400">
            <a:solidFill>
              <a:schemeClr val="accent3"/>
            </a:solidFill>
            <a:miter lim="400000"/>
            <a:headEnd/>
            <a:tailEnd/>
          </a:ln>
        </p:spPr>
      </p:pic>
      <p:sp>
        <p:nvSpPr>
          <p:cNvPr id="570" name="对象自动适配hessian format"/>
          <p:cNvSpPr txBox="1"/>
          <p:nvPr/>
        </p:nvSpPr>
        <p:spPr>
          <a:xfrm>
            <a:off x="261371" y="248718"/>
            <a:ext cx="12327468" cy="803487"/>
          </a:xfrm>
          <a:prstGeom prst="rect">
            <a:avLst/>
          </a:prstGeom>
          <a:ln w="12700">
            <a:miter lim="400000"/>
          </a:ln>
        </p:spPr>
        <p:txBody>
          <a:bodyPr lIns="27093" tIns="27093" rIns="27093" bIns="27093" anchor="ctr">
            <a:spAutoFit/>
          </a:bodyPr>
          <a:lstStyle>
            <a:lvl1pPr algn="l" defTabSz="650240">
              <a:defRPr sz="42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对象自动适配hessian format</a:t>
            </a:r>
          </a:p>
        </p:txBody>
      </p:sp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“坑”"/>
          <p:cNvSpPr txBox="1"/>
          <p:nvPr/>
        </p:nvSpPr>
        <p:spPr>
          <a:xfrm>
            <a:off x="976345" y="441954"/>
            <a:ext cx="12327468" cy="803487"/>
          </a:xfrm>
          <a:prstGeom prst="rect">
            <a:avLst/>
          </a:prstGeom>
          <a:ln w="12700">
            <a:miter lim="400000"/>
          </a:ln>
        </p:spPr>
        <p:txBody>
          <a:bodyPr lIns="27093" tIns="27093" rIns="27093" bIns="27093" anchor="ctr">
            <a:spAutoFit/>
          </a:bodyPr>
          <a:lstStyle>
            <a:lvl1pPr algn="l" defTabSz="650240">
              <a:defRPr sz="42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“坑”</a:t>
            </a:r>
          </a:p>
        </p:txBody>
      </p:sp>
      <p:pic>
        <p:nvPicPr>
          <p:cNvPr id="573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3524" y="1684459"/>
            <a:ext cx="9979376" cy="743038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587" y="1272226"/>
            <a:ext cx="12306632" cy="7473108"/>
          </a:xfrm>
          <a:prstGeom prst="rect">
            <a:avLst/>
          </a:prstGeom>
          <a:ln w="25400">
            <a:solidFill>
              <a:schemeClr val="accent3"/>
            </a:solidFill>
            <a:miter lim="400000"/>
            <a:headEnd/>
            <a:tailEnd/>
          </a:ln>
        </p:spPr>
      </p:pic>
      <p:sp>
        <p:nvSpPr>
          <p:cNvPr id="578" name="命名冲突"/>
          <p:cNvSpPr txBox="1"/>
          <p:nvPr/>
        </p:nvSpPr>
        <p:spPr>
          <a:xfrm>
            <a:off x="338666" y="239056"/>
            <a:ext cx="12327468" cy="803487"/>
          </a:xfrm>
          <a:prstGeom prst="rect">
            <a:avLst/>
          </a:prstGeom>
          <a:ln w="12700">
            <a:miter lim="400000"/>
          </a:ln>
        </p:spPr>
        <p:txBody>
          <a:bodyPr lIns="27093" tIns="27093" rIns="27093" bIns="27093" anchor="ctr">
            <a:spAutoFit/>
          </a:bodyPr>
          <a:lstStyle>
            <a:lvl1pPr algn="l" defTabSz="650240">
              <a:defRPr sz="42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命名冲突</a:t>
            </a:r>
          </a:p>
        </p:txBody>
      </p:sp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751" y="1893583"/>
            <a:ext cx="12579299" cy="6798405"/>
          </a:xfrm>
          <a:prstGeom prst="rect">
            <a:avLst/>
          </a:prstGeom>
          <a:ln w="25400">
            <a:solidFill>
              <a:schemeClr val="accent3"/>
            </a:solidFill>
            <a:miter lim="400000"/>
            <a:headEnd/>
            <a:tailEnd/>
          </a:ln>
        </p:spPr>
      </p:pic>
      <p:sp>
        <p:nvSpPr>
          <p:cNvPr id="581" name="解决方案"/>
          <p:cNvSpPr txBox="1"/>
          <p:nvPr/>
        </p:nvSpPr>
        <p:spPr>
          <a:xfrm>
            <a:off x="338666" y="528910"/>
            <a:ext cx="12327468" cy="803488"/>
          </a:xfrm>
          <a:prstGeom prst="rect">
            <a:avLst/>
          </a:prstGeom>
          <a:ln w="12700">
            <a:miter lim="400000"/>
          </a:ln>
        </p:spPr>
        <p:txBody>
          <a:bodyPr lIns="27093" tIns="27093" rIns="27093" bIns="27093" anchor="ctr">
            <a:spAutoFit/>
          </a:bodyPr>
          <a:lstStyle>
            <a:lvl1pPr algn="l" defTabSz="650240">
              <a:defRPr sz="42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解决方案</a:t>
            </a:r>
          </a:p>
        </p:txBody>
      </p:sp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947" y="1555835"/>
            <a:ext cx="12120317" cy="7060473"/>
          </a:xfrm>
          <a:prstGeom prst="rect">
            <a:avLst/>
          </a:prstGeom>
          <a:ln w="25400">
            <a:solidFill>
              <a:schemeClr val="accent3"/>
            </a:solidFill>
            <a:miter lim="400000"/>
            <a:headEnd/>
            <a:tailEnd/>
          </a:ln>
        </p:spPr>
      </p:pic>
      <p:sp>
        <p:nvSpPr>
          <p:cNvPr id="584" name="多态-单参数"/>
          <p:cNvSpPr txBox="1"/>
          <p:nvPr/>
        </p:nvSpPr>
        <p:spPr>
          <a:xfrm>
            <a:off x="261371" y="190747"/>
            <a:ext cx="12327468" cy="803487"/>
          </a:xfrm>
          <a:prstGeom prst="rect">
            <a:avLst/>
          </a:prstGeom>
          <a:ln w="12700">
            <a:miter lim="400000"/>
          </a:ln>
        </p:spPr>
        <p:txBody>
          <a:bodyPr lIns="27093" tIns="27093" rIns="27093" bIns="27093" anchor="ctr">
            <a:spAutoFit/>
          </a:bodyPr>
          <a:lstStyle>
            <a:lvl1pPr algn="l" defTabSz="650240">
              <a:defRPr sz="42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多态-单参数</a:t>
            </a:r>
          </a:p>
        </p:txBody>
      </p:sp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127" y="1357045"/>
            <a:ext cx="8658226" cy="4800601"/>
          </a:xfrm>
          <a:prstGeom prst="rect">
            <a:avLst/>
          </a:prstGeom>
          <a:ln w="25400">
            <a:solidFill>
              <a:schemeClr val="accent3"/>
            </a:solidFill>
            <a:miter lim="400000"/>
            <a:headEnd/>
            <a:tailEnd/>
          </a:ln>
        </p:spPr>
      </p:pic>
      <p:pic>
        <p:nvPicPr>
          <p:cNvPr id="5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677" y="2743401"/>
            <a:ext cx="8639177" cy="6343652"/>
          </a:xfrm>
          <a:prstGeom prst="rect">
            <a:avLst/>
          </a:prstGeom>
          <a:ln w="25400">
            <a:solidFill>
              <a:schemeClr val="accent3"/>
            </a:solidFill>
            <a:miter lim="400000"/>
            <a:headEnd/>
            <a:tailEnd/>
          </a:ln>
        </p:spPr>
      </p:pic>
      <p:sp>
        <p:nvSpPr>
          <p:cNvPr id="588" name="解决方案 ts Interface多态 + js 动态参数"/>
          <p:cNvSpPr txBox="1"/>
          <p:nvPr/>
        </p:nvSpPr>
        <p:spPr>
          <a:xfrm>
            <a:off x="232386" y="316350"/>
            <a:ext cx="12327468" cy="803488"/>
          </a:xfrm>
          <a:prstGeom prst="rect">
            <a:avLst/>
          </a:prstGeom>
          <a:ln w="12700">
            <a:miter lim="400000"/>
          </a:ln>
        </p:spPr>
        <p:txBody>
          <a:bodyPr lIns="27093" tIns="27093" rIns="27093" bIns="27093" anchor="ctr">
            <a:spAutoFit/>
          </a:bodyPr>
          <a:lstStyle>
            <a:lvl1pPr algn="l" defTabSz="650240">
              <a:defRPr sz="42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解决方案 ts Interface多态 + js 动态参数</a:t>
            </a:r>
          </a:p>
        </p:txBody>
      </p:sp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0614" y="825866"/>
            <a:ext cx="9732613" cy="86380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91" name="泛型"/>
          <p:cNvSpPr txBox="1"/>
          <p:nvPr/>
        </p:nvSpPr>
        <p:spPr>
          <a:xfrm>
            <a:off x="338666" y="103790"/>
            <a:ext cx="12327468" cy="803488"/>
          </a:xfrm>
          <a:prstGeom prst="rect">
            <a:avLst/>
          </a:prstGeom>
          <a:ln w="12700">
            <a:miter lim="400000"/>
          </a:ln>
        </p:spPr>
        <p:txBody>
          <a:bodyPr lIns="27093" tIns="27093" rIns="27093" bIns="27093" anchor="ctr">
            <a:spAutoFit/>
          </a:bodyPr>
          <a:lstStyle>
            <a:lvl1pPr algn="l" defTabSz="650240">
              <a:defRPr sz="42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泛型</a:t>
            </a:r>
          </a:p>
        </p:txBody>
      </p:sp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873" y="1319000"/>
            <a:ext cx="11523054" cy="77549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94" name="泛型"/>
          <p:cNvSpPr txBox="1"/>
          <p:nvPr/>
        </p:nvSpPr>
        <p:spPr>
          <a:xfrm>
            <a:off x="657506" y="268041"/>
            <a:ext cx="12327468" cy="803488"/>
          </a:xfrm>
          <a:prstGeom prst="rect">
            <a:avLst/>
          </a:prstGeom>
          <a:ln w="12700">
            <a:miter lim="400000"/>
          </a:ln>
        </p:spPr>
        <p:txBody>
          <a:bodyPr lIns="27093" tIns="27093" rIns="27093" bIns="27093" anchor="ctr">
            <a:spAutoFit/>
          </a:bodyPr>
          <a:lstStyle>
            <a:lvl1pPr algn="l" defTabSz="650240">
              <a:defRPr sz="42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泛型</a:t>
            </a:r>
          </a:p>
        </p:txBody>
      </p:sp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6733" y="995528"/>
            <a:ext cx="11307030" cy="793235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97" name="泛型"/>
          <p:cNvSpPr txBox="1"/>
          <p:nvPr/>
        </p:nvSpPr>
        <p:spPr>
          <a:xfrm>
            <a:off x="338666" y="161761"/>
            <a:ext cx="12327468" cy="803488"/>
          </a:xfrm>
          <a:prstGeom prst="rect">
            <a:avLst/>
          </a:prstGeom>
          <a:ln w="12700">
            <a:miter lim="400000"/>
          </a:ln>
        </p:spPr>
        <p:txBody>
          <a:bodyPr lIns="27093" tIns="27093" rIns="27093" bIns="27093" anchor="ctr">
            <a:spAutoFit/>
          </a:bodyPr>
          <a:lstStyle>
            <a:lvl1pPr algn="l" defTabSz="650240">
              <a:defRPr sz="42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泛型</a:t>
            </a:r>
          </a:p>
        </p:txBody>
      </p:sp>
    </p:spTree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370" y="1087661"/>
            <a:ext cx="11799972" cy="769163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00" name="泛型"/>
          <p:cNvSpPr txBox="1"/>
          <p:nvPr/>
        </p:nvSpPr>
        <p:spPr>
          <a:xfrm>
            <a:off x="425622" y="219732"/>
            <a:ext cx="12327468" cy="803488"/>
          </a:xfrm>
          <a:prstGeom prst="rect">
            <a:avLst/>
          </a:prstGeom>
          <a:ln w="12700">
            <a:miter lim="400000"/>
          </a:ln>
        </p:spPr>
        <p:txBody>
          <a:bodyPr lIns="27093" tIns="27093" rIns="27093" bIns="27093" anchor="ctr">
            <a:spAutoFit/>
          </a:bodyPr>
          <a:lstStyle>
            <a:lvl1pPr algn="l" defTabSz="650240">
              <a:defRPr sz="42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泛型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忽如一夜春风来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3380">
              <a:defRPr sz="11520">
                <a:solidFill>
                  <a:schemeClr val="accent3">
                    <a:hueOff val="-365725"/>
                    <a:satOff val="-32499"/>
                    <a:lumOff val="18235"/>
                  </a:schemeClr>
                </a:solidFill>
              </a:defRPr>
            </a:lvl1pPr>
          </a:lstStyle>
          <a:p>
            <a:r>
              <a:t>忽如一夜春风来</a:t>
            </a:r>
          </a:p>
        </p:txBody>
      </p:sp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未来"/>
          <p:cNvSpPr txBox="1"/>
          <p:nvPr/>
        </p:nvSpPr>
        <p:spPr>
          <a:xfrm>
            <a:off x="3905249" y="3047999"/>
            <a:ext cx="5194301" cy="3657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solidFill>
                  <a:schemeClr val="accent3">
                    <a:hueOff val="-365725"/>
                    <a:satOff val="-32499"/>
                    <a:lumOff val="18235"/>
                  </a:schemeClr>
                </a:solidFill>
              </a:defRPr>
            </a:lvl1pPr>
          </a:lstStyle>
          <a:p>
            <a:r>
              <a:t>未来</a:t>
            </a:r>
          </a:p>
        </p:txBody>
      </p:sp>
    </p:spTree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dubbo-js@3.0.0"/>
          <p:cNvSpPr txBox="1"/>
          <p:nvPr/>
        </p:nvSpPr>
        <p:spPr>
          <a:xfrm>
            <a:off x="1820544" y="4063369"/>
            <a:ext cx="9363711" cy="162686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chemeClr val="accent2">
                    <a:hueOff val="-177681"/>
                    <a:satOff val="-17390"/>
                    <a:lumOff val="16666"/>
                  </a:schemeClr>
                </a:solidFill>
              </a:defRPr>
            </a:lvl1pPr>
          </a:lstStyle>
          <a:p>
            <a:r>
              <a:t>dubbo-js@3.0.0</a:t>
            </a:r>
          </a:p>
        </p:txBody>
      </p:sp>
    </p:spTree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注册中心"/>
          <p:cNvSpPr txBox="1"/>
          <p:nvPr/>
        </p:nvSpPr>
        <p:spPr>
          <a:xfrm>
            <a:off x="4999446" y="492717"/>
            <a:ext cx="2654301" cy="990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注册中心</a:t>
            </a:r>
          </a:p>
        </p:txBody>
      </p:sp>
      <p:sp>
        <p:nvSpPr>
          <p:cNvPr id="607" name="翻译器"/>
          <p:cNvSpPr txBox="1"/>
          <p:nvPr/>
        </p:nvSpPr>
        <p:spPr>
          <a:xfrm>
            <a:off x="5316945" y="3258700"/>
            <a:ext cx="2019301" cy="990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翻译器</a:t>
            </a:r>
          </a:p>
        </p:txBody>
      </p:sp>
      <p:sp>
        <p:nvSpPr>
          <p:cNvPr id="608" name="full rpc supported"/>
          <p:cNvSpPr txBox="1"/>
          <p:nvPr/>
        </p:nvSpPr>
        <p:spPr>
          <a:xfrm>
            <a:off x="3878429" y="8023429"/>
            <a:ext cx="5487036" cy="85788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5"/>
                </a:solidFill>
              </a:defRPr>
            </a:lvl1pPr>
          </a:lstStyle>
          <a:p>
            <a:r>
              <a:t>full rpc supported</a:t>
            </a:r>
          </a:p>
        </p:txBody>
      </p:sp>
      <p:sp>
        <p:nvSpPr>
          <p:cNvPr id="609" name="新版本zone-context"/>
          <p:cNvSpPr txBox="1"/>
          <p:nvPr/>
        </p:nvSpPr>
        <p:spPr>
          <a:xfrm>
            <a:off x="4922904" y="7144534"/>
            <a:ext cx="2948027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新版本zone-context</a:t>
            </a:r>
          </a:p>
        </p:txBody>
      </p:sp>
      <p:pic>
        <p:nvPicPr>
          <p:cNvPr id="610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4539" y="2053010"/>
            <a:ext cx="3633712" cy="96121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502" y="2040213"/>
            <a:ext cx="1754321" cy="9868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12" name="使用ts来解析java字节码"/>
          <p:cNvSpPr txBox="1"/>
          <p:nvPr/>
        </p:nvSpPr>
        <p:spPr>
          <a:xfrm>
            <a:off x="4688513" y="4349885"/>
            <a:ext cx="3416809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使用ts来解析java字节码</a:t>
            </a:r>
          </a:p>
        </p:txBody>
      </p:sp>
      <p:sp>
        <p:nvSpPr>
          <p:cNvPr id="613" name="优化编译速度和可读性"/>
          <p:cNvSpPr txBox="1"/>
          <p:nvPr/>
        </p:nvSpPr>
        <p:spPr>
          <a:xfrm>
            <a:off x="4675124" y="4971171"/>
            <a:ext cx="3302944" cy="5207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优化编译速度和可读性</a:t>
            </a:r>
          </a:p>
        </p:txBody>
      </p:sp>
      <p:sp>
        <p:nvSpPr>
          <p:cNvPr id="614" name="更好的全链路跟踪"/>
          <p:cNvSpPr txBox="1"/>
          <p:nvPr/>
        </p:nvSpPr>
        <p:spPr>
          <a:xfrm>
            <a:off x="3799767" y="6040690"/>
            <a:ext cx="5194301" cy="990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更好的全链路跟踪</a:t>
            </a:r>
          </a:p>
        </p:txBody>
      </p:sp>
      <p:sp>
        <p:nvSpPr>
          <p:cNvPr id="615" name="Dubbo-json-rpc"/>
          <p:cNvSpPr txBox="1"/>
          <p:nvPr/>
        </p:nvSpPr>
        <p:spPr>
          <a:xfrm>
            <a:off x="5185490" y="5466387"/>
            <a:ext cx="2422856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Dubbo-json-rpc</a:t>
            </a:r>
          </a:p>
        </p:txBody>
      </p:sp>
    </p:spTree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726" y="132557"/>
            <a:ext cx="10492690" cy="50707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89" y="5311685"/>
            <a:ext cx="13004801" cy="475340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community"/>
          <p:cNvSpPr txBox="1"/>
          <p:nvPr/>
        </p:nvSpPr>
        <p:spPr>
          <a:xfrm>
            <a:off x="3072130" y="4063369"/>
            <a:ext cx="6860541" cy="162686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r>
              <a:rPr>
                <a:solidFill>
                  <a:srgbClr val="FF0000"/>
                </a:solidFill>
              </a:rPr>
              <a:t>community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68" y="780853"/>
            <a:ext cx="7508398" cy="819189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819" y="773410"/>
            <a:ext cx="7478188" cy="820678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3ks ❤️ @all"/>
          <p:cNvSpPr txBox="1"/>
          <p:nvPr/>
        </p:nvSpPr>
        <p:spPr>
          <a:xfrm>
            <a:off x="3588105" y="3938383"/>
            <a:ext cx="5828590" cy="1574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rPr>
                <a:solidFill>
                  <a:srgbClr val="FF0000"/>
                </a:solidFill>
              </a:rPr>
              <a:t>3ks ❤️ @all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模块化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/>
            </a:pPr>
            <a:r>
              <a:t>模块化</a:t>
            </a:r>
          </a:p>
          <a:p>
            <a:pPr>
              <a:defRPr sz="8000"/>
            </a:pPr>
            <a:r>
              <a:t>组件化</a:t>
            </a:r>
          </a:p>
          <a:p>
            <a:pPr>
              <a:defRPr sz="8000"/>
            </a:pPr>
            <a:r>
              <a:t>工程化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1058" y="0"/>
            <a:ext cx="7649165" cy="97536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hallenge"/>
          <p:cNvSpPr txBox="1"/>
          <p:nvPr/>
        </p:nvSpPr>
        <p:spPr>
          <a:xfrm>
            <a:off x="2933191" y="3921003"/>
            <a:ext cx="7138417" cy="191159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rgbClr val="FF2813"/>
                </a:solidFill>
              </a:defRPr>
            </a:lvl1pPr>
          </a:lstStyle>
          <a:p>
            <a:r>
              <a:t>challenge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业务的移动化和多端化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业务的移动化和多端化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多端"/>
          <p:cNvSpPr txBox="1"/>
          <p:nvPr/>
        </p:nvSpPr>
        <p:spPr>
          <a:xfrm>
            <a:off x="3541886" y="1636837"/>
            <a:ext cx="2400301" cy="1701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9000">
                <a:solidFill>
                  <a:srgbClr val="7CFF27"/>
                </a:solidFill>
              </a:defRPr>
            </a:lvl1pPr>
          </a:lstStyle>
          <a:p>
            <a:r>
              <a:t>多端</a:t>
            </a:r>
          </a:p>
        </p:txBody>
      </p:sp>
      <p:sp>
        <p:nvSpPr>
          <p:cNvPr id="216" name="语言"/>
          <p:cNvSpPr txBox="1"/>
          <p:nvPr/>
        </p:nvSpPr>
        <p:spPr>
          <a:xfrm>
            <a:off x="1883637" y="5469841"/>
            <a:ext cx="2400301" cy="1701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9000">
                <a:solidFill>
                  <a:srgbClr val="FFC018"/>
                </a:solidFill>
              </a:defRPr>
            </a:lvl1pPr>
          </a:lstStyle>
          <a:p>
            <a:r>
              <a:t>语言</a:t>
            </a:r>
          </a:p>
        </p:txBody>
      </p:sp>
      <p:sp>
        <p:nvSpPr>
          <p:cNvPr id="217" name="设计"/>
          <p:cNvSpPr txBox="1"/>
          <p:nvPr/>
        </p:nvSpPr>
        <p:spPr>
          <a:xfrm>
            <a:off x="6037962" y="4107654"/>
            <a:ext cx="1638301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设计</a:t>
            </a:r>
          </a:p>
        </p:txBody>
      </p:sp>
      <p:sp>
        <p:nvSpPr>
          <p:cNvPr id="218" name="产品"/>
          <p:cNvSpPr txBox="1"/>
          <p:nvPr/>
        </p:nvSpPr>
        <p:spPr>
          <a:xfrm>
            <a:off x="10152141" y="1636837"/>
            <a:ext cx="2400301" cy="1701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9000">
                <a:solidFill>
                  <a:srgbClr val="FF4E2F"/>
                </a:solidFill>
              </a:defRPr>
            </a:lvl1pPr>
          </a:lstStyle>
          <a:p>
            <a:r>
              <a:t>产品</a:t>
            </a:r>
          </a:p>
        </p:txBody>
      </p:sp>
      <p:sp>
        <p:nvSpPr>
          <p:cNvPr id="219" name="数据"/>
          <p:cNvSpPr txBox="1"/>
          <p:nvPr/>
        </p:nvSpPr>
        <p:spPr>
          <a:xfrm>
            <a:off x="9819669" y="4107654"/>
            <a:ext cx="1638301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24B7"/>
                </a:solidFill>
              </a:defRPr>
            </a:lvl1pPr>
          </a:lstStyle>
          <a:p>
            <a:r>
              <a:t>数据</a:t>
            </a:r>
          </a:p>
        </p:txBody>
      </p:sp>
      <p:sp>
        <p:nvSpPr>
          <p:cNvPr id="220" name="敏捷交付"/>
          <p:cNvSpPr txBox="1"/>
          <p:nvPr/>
        </p:nvSpPr>
        <p:spPr>
          <a:xfrm>
            <a:off x="5614240" y="5558741"/>
            <a:ext cx="4178301" cy="1524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敏捷交付</a:t>
            </a:r>
          </a:p>
        </p:txBody>
      </p:sp>
      <p:sp>
        <p:nvSpPr>
          <p:cNvPr id="221" name="Web"/>
          <p:cNvSpPr txBox="1"/>
          <p:nvPr/>
        </p:nvSpPr>
        <p:spPr>
          <a:xfrm>
            <a:off x="6167246" y="2118547"/>
            <a:ext cx="745846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Web</a:t>
            </a:r>
          </a:p>
        </p:txBody>
      </p:sp>
      <p:sp>
        <p:nvSpPr>
          <p:cNvPr id="222" name="Mobile-web"/>
          <p:cNvSpPr txBox="1"/>
          <p:nvPr/>
        </p:nvSpPr>
        <p:spPr>
          <a:xfrm>
            <a:off x="4828006" y="1292156"/>
            <a:ext cx="1828801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Mobile-web</a:t>
            </a:r>
          </a:p>
        </p:txBody>
      </p:sp>
      <p:sp>
        <p:nvSpPr>
          <p:cNvPr id="223" name="Android"/>
          <p:cNvSpPr txBox="1"/>
          <p:nvPr/>
        </p:nvSpPr>
        <p:spPr>
          <a:xfrm>
            <a:off x="4621427" y="3131579"/>
            <a:ext cx="1254253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Android</a:t>
            </a:r>
          </a:p>
        </p:txBody>
      </p:sp>
      <p:sp>
        <p:nvSpPr>
          <p:cNvPr id="224" name="iOS"/>
          <p:cNvSpPr txBox="1"/>
          <p:nvPr/>
        </p:nvSpPr>
        <p:spPr>
          <a:xfrm>
            <a:off x="3605246" y="3131579"/>
            <a:ext cx="627889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iOS</a:t>
            </a:r>
          </a:p>
        </p:txBody>
      </p:sp>
      <p:sp>
        <p:nvSpPr>
          <p:cNvPr id="225" name="微信公众号"/>
          <p:cNvSpPr txBox="1"/>
          <p:nvPr/>
        </p:nvSpPr>
        <p:spPr>
          <a:xfrm>
            <a:off x="2935551" y="1333447"/>
            <a:ext cx="16383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微信公众号</a:t>
            </a:r>
          </a:p>
        </p:txBody>
      </p:sp>
      <p:sp>
        <p:nvSpPr>
          <p:cNvPr id="226" name="各种小程序"/>
          <p:cNvSpPr txBox="1"/>
          <p:nvPr/>
        </p:nvSpPr>
        <p:spPr>
          <a:xfrm>
            <a:off x="1985834" y="2260770"/>
            <a:ext cx="16383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各种小程序</a:t>
            </a:r>
          </a:p>
        </p:txBody>
      </p:sp>
      <p:sp>
        <p:nvSpPr>
          <p:cNvPr id="227" name="广告机"/>
          <p:cNvSpPr txBox="1"/>
          <p:nvPr/>
        </p:nvSpPr>
        <p:spPr>
          <a:xfrm>
            <a:off x="4227686" y="822640"/>
            <a:ext cx="10287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广告机</a:t>
            </a:r>
          </a:p>
        </p:txBody>
      </p:sp>
      <p:sp>
        <p:nvSpPr>
          <p:cNvPr id="228" name="自动售货机"/>
          <p:cNvSpPr txBox="1"/>
          <p:nvPr/>
        </p:nvSpPr>
        <p:spPr>
          <a:xfrm>
            <a:off x="3745606" y="3632134"/>
            <a:ext cx="16383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自动售货机</a:t>
            </a:r>
          </a:p>
        </p:txBody>
      </p:sp>
      <p:sp>
        <p:nvSpPr>
          <p:cNvPr id="229" name="IoT设备"/>
          <p:cNvSpPr txBox="1"/>
          <p:nvPr/>
        </p:nvSpPr>
        <p:spPr>
          <a:xfrm>
            <a:off x="6263971" y="2666725"/>
            <a:ext cx="1186283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IoT设备</a:t>
            </a:r>
          </a:p>
        </p:txBody>
      </p:sp>
      <p:sp>
        <p:nvSpPr>
          <p:cNvPr id="230" name="Javascript"/>
          <p:cNvSpPr txBox="1"/>
          <p:nvPr/>
        </p:nvSpPr>
        <p:spPr>
          <a:xfrm>
            <a:off x="2273019" y="4740138"/>
            <a:ext cx="1621537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Javascript</a:t>
            </a:r>
          </a:p>
        </p:txBody>
      </p:sp>
      <p:sp>
        <p:nvSpPr>
          <p:cNvPr id="231" name="HTML"/>
          <p:cNvSpPr txBox="1"/>
          <p:nvPr/>
        </p:nvSpPr>
        <p:spPr>
          <a:xfrm>
            <a:off x="1009500" y="5385946"/>
            <a:ext cx="983591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HTML</a:t>
            </a:r>
          </a:p>
        </p:txBody>
      </p:sp>
      <p:sp>
        <p:nvSpPr>
          <p:cNvPr id="232" name="CSS"/>
          <p:cNvSpPr txBox="1"/>
          <p:nvPr/>
        </p:nvSpPr>
        <p:spPr>
          <a:xfrm>
            <a:off x="3690937" y="5246654"/>
            <a:ext cx="735788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CSS</a:t>
            </a:r>
          </a:p>
        </p:txBody>
      </p:sp>
      <p:sp>
        <p:nvSpPr>
          <p:cNvPr id="233" name="Swift"/>
          <p:cNvSpPr txBox="1"/>
          <p:nvPr/>
        </p:nvSpPr>
        <p:spPr>
          <a:xfrm>
            <a:off x="1783816" y="7080117"/>
            <a:ext cx="847650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Swift</a:t>
            </a:r>
          </a:p>
        </p:txBody>
      </p:sp>
      <p:sp>
        <p:nvSpPr>
          <p:cNvPr id="234" name="Objective-c"/>
          <p:cNvSpPr txBox="1"/>
          <p:nvPr/>
        </p:nvSpPr>
        <p:spPr>
          <a:xfrm>
            <a:off x="2960874" y="7083879"/>
            <a:ext cx="1790701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Objective-c</a:t>
            </a:r>
          </a:p>
        </p:txBody>
      </p:sp>
      <p:sp>
        <p:nvSpPr>
          <p:cNvPr id="235" name="Java"/>
          <p:cNvSpPr txBox="1"/>
          <p:nvPr/>
        </p:nvSpPr>
        <p:spPr>
          <a:xfrm>
            <a:off x="1105208" y="6233031"/>
            <a:ext cx="792176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Java</a:t>
            </a:r>
          </a:p>
        </p:txBody>
      </p:sp>
      <p:sp>
        <p:nvSpPr>
          <p:cNvPr id="236" name="Kotlin"/>
          <p:cNvSpPr txBox="1"/>
          <p:nvPr/>
        </p:nvSpPr>
        <p:spPr>
          <a:xfrm>
            <a:off x="4235088" y="6107741"/>
            <a:ext cx="965912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Kotlin</a:t>
            </a:r>
          </a:p>
        </p:txBody>
      </p:sp>
      <p:sp>
        <p:nvSpPr>
          <p:cNvPr id="237" name="Typescript"/>
          <p:cNvSpPr txBox="1"/>
          <p:nvPr/>
        </p:nvSpPr>
        <p:spPr>
          <a:xfrm>
            <a:off x="2047764" y="5246654"/>
            <a:ext cx="1615441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Typescript</a:t>
            </a:r>
          </a:p>
        </p:txBody>
      </p:sp>
      <p:sp>
        <p:nvSpPr>
          <p:cNvPr id="238" name="ReasonML"/>
          <p:cNvSpPr txBox="1"/>
          <p:nvPr/>
        </p:nvSpPr>
        <p:spPr>
          <a:xfrm>
            <a:off x="1880125" y="7660412"/>
            <a:ext cx="1672134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ReasonML</a:t>
            </a:r>
          </a:p>
        </p:txBody>
      </p:sp>
      <p:sp>
        <p:nvSpPr>
          <p:cNvPr id="239" name="GA"/>
          <p:cNvSpPr txBox="1"/>
          <p:nvPr/>
        </p:nvSpPr>
        <p:spPr>
          <a:xfrm>
            <a:off x="11526219" y="4672695"/>
            <a:ext cx="554432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GA</a:t>
            </a:r>
          </a:p>
        </p:txBody>
      </p:sp>
      <p:sp>
        <p:nvSpPr>
          <p:cNvPr id="240" name="BI"/>
          <p:cNvSpPr txBox="1"/>
          <p:nvPr/>
        </p:nvSpPr>
        <p:spPr>
          <a:xfrm>
            <a:off x="10429422" y="3930812"/>
            <a:ext cx="418796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BI</a:t>
            </a:r>
          </a:p>
        </p:txBody>
      </p:sp>
      <p:sp>
        <p:nvSpPr>
          <p:cNvPr id="241" name="黑客增长"/>
          <p:cNvSpPr txBox="1"/>
          <p:nvPr/>
        </p:nvSpPr>
        <p:spPr>
          <a:xfrm>
            <a:off x="9972069" y="5216833"/>
            <a:ext cx="13335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黑客增长</a:t>
            </a:r>
          </a:p>
        </p:txBody>
      </p:sp>
      <p:sp>
        <p:nvSpPr>
          <p:cNvPr id="242" name="Server"/>
          <p:cNvSpPr txBox="1"/>
          <p:nvPr/>
        </p:nvSpPr>
        <p:spPr>
          <a:xfrm>
            <a:off x="2389751" y="3131579"/>
            <a:ext cx="1057657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Server</a:t>
            </a:r>
          </a:p>
        </p:txBody>
      </p:sp>
      <p:sp>
        <p:nvSpPr>
          <p:cNvPr id="243" name="Arrow"/>
          <p:cNvSpPr/>
          <p:nvPr/>
        </p:nvSpPr>
        <p:spPr>
          <a:xfrm>
            <a:off x="8126818" y="2005323"/>
            <a:ext cx="1270001" cy="1031595"/>
          </a:xfrm>
          <a:prstGeom prst="rightArrow">
            <a:avLst>
              <a:gd name="adj1" fmla="val 32000"/>
              <a:gd name="adj2" fmla="val 78791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4" name="调性"/>
          <p:cNvSpPr txBox="1"/>
          <p:nvPr/>
        </p:nvSpPr>
        <p:spPr>
          <a:xfrm>
            <a:off x="5957182" y="6967204"/>
            <a:ext cx="2146301" cy="1524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3E50FF"/>
                </a:solidFill>
              </a:defRPr>
            </a:lvl1pPr>
          </a:lstStyle>
          <a:p>
            <a:r>
              <a:t>调性</a:t>
            </a:r>
          </a:p>
        </p:txBody>
      </p:sp>
      <p:sp>
        <p:nvSpPr>
          <p:cNvPr id="245" name="TV"/>
          <p:cNvSpPr txBox="1"/>
          <p:nvPr/>
        </p:nvSpPr>
        <p:spPr>
          <a:xfrm>
            <a:off x="6037962" y="3274544"/>
            <a:ext cx="49255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TV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akahashi Method"/>
          <p:cNvSpPr txBox="1"/>
          <p:nvPr/>
        </p:nvSpPr>
        <p:spPr>
          <a:xfrm>
            <a:off x="205105" y="827405"/>
            <a:ext cx="12533630" cy="35483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1000000"/>
              </a:lnSpc>
              <a:defRPr sz="10000" b="0">
                <a:solidFill>
                  <a:srgbClr val="FF3B1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algn="ctr">
              <a:lnSpc>
                <a:spcPct val="280000"/>
              </a:lnSpc>
            </a:pPr>
            <a:r>
              <a:rPr sz="8000"/>
              <a:t>Takahashi </a:t>
            </a:r>
            <a:r>
              <a:rPr sz="8000"/>
              <a:t>Method</a:t>
            </a:r>
            <a:endParaRPr sz="8000"/>
          </a:p>
        </p:txBody>
      </p:sp>
      <p:sp>
        <p:nvSpPr>
          <p:cNvPr id="174" name="高橋流簡報法"/>
          <p:cNvSpPr txBox="1"/>
          <p:nvPr/>
        </p:nvSpPr>
        <p:spPr>
          <a:xfrm>
            <a:off x="2499119" y="4569225"/>
            <a:ext cx="7734301" cy="1879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r>
              <a:rPr>
                <a:solidFill>
                  <a:srgbClr val="FF0000"/>
                </a:solidFill>
              </a:rPr>
              <a:t>高橋流簡報法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Api Data Ti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9FF17"/>
                </a:solidFill>
              </a:defRPr>
            </a:lvl1pPr>
          </a:lstStyle>
          <a:p>
            <a:r>
              <a:t>Api Data Tier</a:t>
            </a:r>
          </a:p>
        </p:txBody>
      </p:sp>
      <p:sp>
        <p:nvSpPr>
          <p:cNvPr id="248" name="要求格式灵活多变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265" indent="-342265" defTabSz="449580">
              <a:spcBef>
                <a:spcPts val="3200"/>
              </a:spcBef>
              <a:defRPr sz="3850"/>
            </a:pPr>
            <a:r>
              <a:t>要求格式灵活多变</a:t>
            </a:r>
          </a:p>
          <a:p>
            <a:pPr marL="342265" indent="-342265" defTabSz="449580">
              <a:spcBef>
                <a:spcPts val="3200"/>
              </a:spcBef>
              <a:defRPr sz="3850"/>
            </a:pPr>
            <a:r>
              <a:t>精确字段</a:t>
            </a:r>
          </a:p>
          <a:p>
            <a:pPr marL="342265" indent="-342265" defTabSz="449580">
              <a:spcBef>
                <a:spcPts val="3200"/>
              </a:spcBef>
              <a:defRPr sz="3850"/>
            </a:pPr>
            <a:r>
              <a:t>敏捷上线</a:t>
            </a:r>
          </a:p>
          <a:p>
            <a:pPr marL="342265" indent="-342265" defTabSz="449580">
              <a:spcBef>
                <a:spcPts val="3200"/>
              </a:spcBef>
              <a:defRPr sz="3850"/>
            </a:pPr>
            <a:r>
              <a:t>历史版本的兼容</a:t>
            </a:r>
          </a:p>
          <a:p>
            <a:pPr marL="342265" indent="-342265" defTabSz="449580">
              <a:spcBef>
                <a:spcPts val="3200"/>
              </a:spcBef>
              <a:defRPr sz="3850"/>
            </a:pPr>
            <a:r>
              <a:t>团队沟通成本</a:t>
            </a:r>
          </a:p>
          <a:p>
            <a:pPr marL="342265" indent="-342265" defTabSz="449580">
              <a:spcBef>
                <a:spcPts val="3200"/>
              </a:spcBef>
              <a:defRPr sz="3850"/>
            </a:pPr>
            <a:r>
              <a:t>比CRUD还缺幸福感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怎么办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0"/>
            </a:lvl1pPr>
          </a:lstStyle>
          <a:p>
            <a:r>
              <a:t>怎么办?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谁难受，谁推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420">
              <a:defRPr sz="11640">
                <a:solidFill>
                  <a:schemeClr val="accent5"/>
                </a:solidFill>
              </a:defRPr>
            </a:lvl1pPr>
          </a:lstStyle>
          <a:p>
            <a:r>
              <a:t>谁难受，谁推动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BFF了解一下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FF7C1F"/>
                </a:solidFill>
              </a:rPr>
              <a:t>BFF</a:t>
            </a:r>
            <a:r>
              <a:t>了解一下！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BFF(backend for Fronted)为前端专门设置服务端接口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BFF(backend for Fronted)为前端专门设置服务端接口</a:t>
            </a:r>
          </a:p>
          <a:p>
            <a:r>
              <a:t>从中心服务获取数据，组装，裁剪适配前端</a:t>
            </a:r>
          </a:p>
          <a:p>
            <a:r>
              <a:t>BFF专为前端服务，要能够响应前端的变化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40" y="1233805"/>
            <a:ext cx="12804775" cy="636460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9" name="来自See conf"/>
          <p:cNvSpPr txBox="1"/>
          <p:nvPr/>
        </p:nvSpPr>
        <p:spPr>
          <a:xfrm>
            <a:off x="10670514" y="8832849"/>
            <a:ext cx="1214172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来自See conf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13408"/>
            <a:ext cx="13004800" cy="652678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BFF 前端痛点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0"/>
            </a:pPr>
            <a:r>
              <a:rPr>
                <a:solidFill>
                  <a:schemeClr val="accent5"/>
                </a:solidFill>
              </a:rPr>
              <a:t>BFF</a:t>
            </a:r>
            <a:r>
              <a:rPr>
                <a:solidFill>
                  <a:srgbClr val="62FF21"/>
                </a:solidFill>
              </a:rPr>
              <a:t>前端</a:t>
            </a:r>
            <a:r>
              <a:t>痛点?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怎么成为后端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0"/>
            </a:pPr>
            <a:r>
              <a:t>怎么成为</a:t>
            </a:r>
            <a:r>
              <a:rPr>
                <a:solidFill>
                  <a:srgbClr val="FF5F13"/>
                </a:solidFill>
              </a:rPr>
              <a:t>后端!</a:t>
            </a:r>
            <a:endParaRPr>
              <a:solidFill>
                <a:srgbClr val="FF5F13"/>
              </a:solidFill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好消息，好消息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rgbClr val="FF2012"/>
                </a:solidFill>
              </a:defRPr>
            </a:lvl1pPr>
          </a:lstStyle>
          <a:p>
            <a:r>
              <a:t>好消息，好消息</a:t>
            </a:r>
          </a:p>
        </p:txBody>
      </p:sp>
      <p:sp>
        <p:nvSpPr>
          <p:cNvPr id="268" name="**统统可以换不锈钢脸盆**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r>
              <a:t>**统统可以换不锈钢脸盆**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很大"/>
          <p:cNvSpPr txBox="1"/>
          <p:nvPr/>
        </p:nvSpPr>
        <p:spPr>
          <a:xfrm>
            <a:off x="946149" y="1270000"/>
            <a:ext cx="10274301" cy="721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0000" b="0">
                <a:solidFill>
                  <a:srgbClr val="FF3F26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很大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–Atwood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</a:t>
            </a:r>
            <a:r>
              <a:rPr>
                <a:solidFill>
                  <a:srgbClr val="545454"/>
                </a:solidFill>
              </a:rPr>
              <a:t>Atwood</a:t>
            </a:r>
            <a:endParaRPr>
              <a:solidFill>
                <a:srgbClr val="545454"/>
              </a:solidFill>
            </a:endParaRPr>
          </a:p>
        </p:txBody>
      </p:sp>
      <p:sp>
        <p:nvSpPr>
          <p:cNvPr id="271" name="“凡是能用JavaScript写出来的 ，…"/>
          <p:cNvSpPr txBox="1"/>
          <p:nvPr>
            <p:ph type="body" idx="14"/>
          </p:nvPr>
        </p:nvSpPr>
        <p:spPr>
          <a:xfrm>
            <a:off x="1270000" y="3664476"/>
            <a:ext cx="10464800" cy="1898021"/>
          </a:xfrm>
          <a:prstGeom prst="rect">
            <a:avLst/>
          </a:prstGeom>
        </p:spPr>
        <p:txBody>
          <a:bodyPr/>
          <a:lstStyle/>
          <a:p>
            <a:pPr>
              <a:defRPr sz="5000"/>
            </a:pPr>
            <a:r>
              <a:t>“凡是能用</a:t>
            </a:r>
            <a:r>
              <a:rPr>
                <a:solidFill>
                  <a:srgbClr val="FFAD18"/>
                </a:solidFill>
              </a:rPr>
              <a:t>JavaScript</a:t>
            </a:r>
            <a:r>
              <a:t>写出来的 ，</a:t>
            </a:r>
          </a:p>
          <a:p>
            <a:pPr>
              <a:defRPr sz="5000"/>
            </a:pPr>
            <a:r>
              <a:t>最终都会用</a:t>
            </a:r>
            <a:r>
              <a:rPr>
                <a:solidFill>
                  <a:srgbClr val="FFAD18"/>
                </a:solidFill>
              </a:rPr>
              <a:t>Typescript</a:t>
            </a:r>
            <a:r>
              <a:t>写出来</a:t>
            </a:r>
            <a:r>
              <a:rPr>
                <a:solidFill>
                  <a:srgbClr val="545454"/>
                </a:solidFill>
              </a:rPr>
              <a:t>。</a:t>
            </a:r>
            <a:r>
              <a:t>” 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Node.JS BFF"/>
          <p:cNvSpPr txBox="1"/>
          <p:nvPr/>
        </p:nvSpPr>
        <p:spPr>
          <a:xfrm>
            <a:off x="2987395" y="4156409"/>
            <a:ext cx="7030010" cy="144078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8800"/>
            </a:pPr>
            <a:r>
              <a:rPr>
                <a:solidFill>
                  <a:srgbClr val="66FF7E"/>
                </a:solidFill>
              </a:rPr>
              <a:t>Node.JS</a:t>
            </a:r>
            <a:r>
              <a:t> BFF</a:t>
            </a:r>
          </a:p>
        </p:txBody>
      </p:sp>
      <p:sp>
        <p:nvSpPr>
          <p:cNvPr id="274" name="小，快，灵"/>
          <p:cNvSpPr txBox="1"/>
          <p:nvPr/>
        </p:nvSpPr>
        <p:spPr>
          <a:xfrm>
            <a:off x="4857750" y="5481194"/>
            <a:ext cx="3289301" cy="990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小，快，灵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👏Agile Service Team👏"/>
          <p:cNvSpPr txBox="1"/>
          <p:nvPr/>
        </p:nvSpPr>
        <p:spPr>
          <a:xfrm>
            <a:off x="139318" y="4076700"/>
            <a:ext cx="12726163" cy="160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9000">
                <a:solidFill>
                  <a:srgbClr val="FF7A31"/>
                </a:solidFill>
              </a:defRPr>
            </a:lvl1pPr>
          </a:lstStyle>
          <a:p>
            <a:r>
              <a:t>👏Agile Service Team👏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1572260"/>
            <a:ext cx="13016230" cy="61556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79" name="超能陆战队"/>
          <p:cNvSpPr txBox="1"/>
          <p:nvPr/>
        </p:nvSpPr>
        <p:spPr>
          <a:xfrm>
            <a:off x="150754" y="409653"/>
            <a:ext cx="3289301" cy="990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超能陆战队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现实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8790">
              <a:defRPr sz="18040"/>
            </a:lvl1pPr>
          </a:lstStyle>
          <a:p>
            <a:r>
              <a:t>现实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1" y="-28450"/>
            <a:ext cx="13002238" cy="1068624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Node &lt;3 Dubb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56FF3E"/>
                </a:solidFill>
              </a:rPr>
              <a:t>Node</a:t>
            </a:r>
            <a:r>
              <a:t> &lt;3 </a:t>
            </a:r>
            <a:r>
              <a:rPr>
                <a:solidFill>
                  <a:srgbClr val="FF6312"/>
                </a:solidFill>
              </a:rPr>
              <a:t>Dubbo</a:t>
            </a:r>
            <a:endParaRPr>
              <a:solidFill>
                <a:srgbClr val="FF6312"/>
              </a:solidFill>
            </a:endParaRPr>
          </a:p>
        </p:txBody>
      </p:sp>
      <p:sp>
        <p:nvSpPr>
          <p:cNvPr id="286" name="JS :) Java"/>
          <p:cNvSpPr txBox="1"/>
          <p:nvPr/>
        </p:nvSpPr>
        <p:spPr>
          <a:xfrm>
            <a:off x="4090967" y="5230360"/>
            <a:ext cx="5209439" cy="144078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8800"/>
            </a:pPr>
            <a:r>
              <a:rPr>
                <a:solidFill>
                  <a:srgbClr val="FFBB20"/>
                </a:solidFill>
              </a:rPr>
              <a:t>JS :)</a:t>
            </a:r>
            <a:r>
              <a:t> Java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怎么办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0"/>
            </a:lvl1pPr>
          </a:lstStyle>
          <a:p>
            <a:r>
              <a:t>怎么办?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学习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18000">
                <a:solidFill>
                  <a:srgbClr val="08D800"/>
                </a:solidFill>
              </a:defRPr>
            </a:lvl1pPr>
          </a:lstStyle>
          <a:p>
            <a:r>
              <a:t>学习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P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RPC</a:t>
            </a:r>
          </a:p>
        </p:txBody>
      </p:sp>
      <p:sp>
        <p:nvSpPr>
          <p:cNvPr id="291" name="Remote Procedure Call 远程过程调用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Remote Procedure Call 远程过程调用</a:t>
            </a:r>
          </a:p>
          <a:p>
            <a:r>
              <a:t>透明，就像调用本地方法一样</a:t>
            </a:r>
          </a:p>
          <a:p>
            <a:r>
              <a:t>不需要了解底层网络协议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很多"/>
          <p:cNvSpPr txBox="1"/>
          <p:nvPr/>
        </p:nvSpPr>
        <p:spPr>
          <a:xfrm>
            <a:off x="946149" y="1270000"/>
            <a:ext cx="10274301" cy="721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0000" b="0">
                <a:solidFill>
                  <a:srgbClr val="FF2E24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很多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P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RPC</a:t>
            </a:r>
          </a:p>
        </p:txBody>
      </p:sp>
      <p:sp>
        <p:nvSpPr>
          <p:cNvPr id="294" name="Protocol (HTTP, HTTP2, TCP, UDP, QUIC, …….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Protocol (HTTP, HTTP2, TCP, UDP, QUIC, …….)</a:t>
            </a:r>
          </a:p>
          <a:p>
            <a:r>
              <a:t>Serializable(msgpack, hessian, protobuff, ….)</a:t>
            </a:r>
          </a:p>
          <a:p>
            <a:r>
              <a:t>IO(block IO, No-block IO(epoll), async io)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dubbo-json-rpc"/>
          <p:cNvSpPr txBox="1"/>
          <p:nvPr>
            <p:ph type="title"/>
          </p:nvPr>
        </p:nvSpPr>
        <p:spPr>
          <a:xfrm>
            <a:off x="1181100" y="3225800"/>
            <a:ext cx="10464800" cy="3302000"/>
          </a:xfrm>
          <a:prstGeom prst="rect">
            <a:avLst/>
          </a:prstGeom>
        </p:spPr>
        <p:txBody>
          <a:bodyPr/>
          <a:lstStyle>
            <a:lvl1pPr defTabSz="327025">
              <a:defRPr sz="11200" u="sng">
                <a:solidFill>
                  <a:srgbClr val="34FFF1"/>
                </a:solidFill>
              </a:defRPr>
            </a:lvl1pPr>
          </a:lstStyle>
          <a:p>
            <a:pPr>
              <a:defRPr u="none"/>
            </a:pPr>
            <a:r>
              <a:rPr u="sng"/>
              <a:t>dubbo-json-rpc</a:t>
            </a:r>
            <a:endParaRPr u="sng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dubbo-client-py"/>
          <p:cNvSpPr txBox="1"/>
          <p:nvPr/>
        </p:nvSpPr>
        <p:spPr>
          <a:xfrm>
            <a:off x="1721358" y="2161239"/>
            <a:ext cx="8596885" cy="14687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8800" u="sng">
                <a:solidFill>
                  <a:schemeClr val="accent4">
                    <a:hueOff val="468000"/>
                    <a:satOff val="-4760"/>
                    <a:lumOff val="10196"/>
                  </a:schemeClr>
                </a:solidFill>
              </a:defRPr>
            </a:lvl1pPr>
          </a:lstStyle>
          <a:p>
            <a:pPr>
              <a:defRPr u="none"/>
            </a:pPr>
            <a:r>
              <a:rPr u="sng"/>
              <a:t>dubbo-client-py</a:t>
            </a:r>
            <a:endParaRPr u="sng"/>
          </a:p>
        </p:txBody>
      </p:sp>
      <p:sp>
        <p:nvSpPr>
          <p:cNvPr id="299" name="node-dubbo-client"/>
          <p:cNvSpPr txBox="1"/>
          <p:nvPr/>
        </p:nvSpPr>
        <p:spPr>
          <a:xfrm>
            <a:off x="1609009" y="4770811"/>
            <a:ext cx="9104885" cy="13294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8000" u="sng">
                <a:solidFill>
                  <a:srgbClr val="5FFF0F"/>
                </a:solidFill>
              </a:defRPr>
            </a:lvl1pPr>
          </a:lstStyle>
          <a:p>
            <a:pPr>
              <a:defRPr u="none"/>
            </a:pPr>
            <a:r>
              <a:rPr u="sng"/>
              <a:t>node-dubbo-client</a:t>
            </a:r>
            <a:endParaRPr u="sng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中心要暴露JSON-RPC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000"/>
            </a:pPr>
            <a:r>
              <a:t>中心要暴露JSON-RPC</a:t>
            </a:r>
          </a:p>
          <a:p>
            <a:pPr>
              <a:defRPr sz="5000"/>
            </a:pPr>
            <a:r>
              <a:t>前端、后端没有推动起来</a:t>
            </a:r>
          </a:p>
          <a:p>
            <a:pPr>
              <a:defRPr sz="6000">
                <a:solidFill>
                  <a:schemeClr val="accent5"/>
                </a:solidFill>
              </a:defRPr>
            </a:pPr>
            <a:r>
              <a:t>调用不能透明</a:t>
            </a:r>
          </a:p>
          <a:p>
            <a:pPr>
              <a:defRPr sz="6000">
                <a:solidFill>
                  <a:schemeClr val="accent5"/>
                </a:solidFill>
              </a:defRPr>
            </a:pPr>
            <a:r>
              <a:t>开发体验不够友好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–《一代宗师》"/>
          <p:cNvSpPr txBox="1"/>
          <p:nvPr>
            <p:ph type="body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/>
          <a:lstStyle/>
          <a:p>
            <a:r>
              <a:t>–《一代宗师》</a:t>
            </a:r>
          </a:p>
        </p:txBody>
      </p:sp>
      <p:sp>
        <p:nvSpPr>
          <p:cNvPr id="304" name="念念不忘…"/>
          <p:cNvSpPr txBox="1"/>
          <p:nvPr>
            <p:ph type="body" idx="14"/>
          </p:nvPr>
        </p:nvSpPr>
        <p:spPr>
          <a:xfrm>
            <a:off x="1269999" y="2707392"/>
            <a:ext cx="10464801" cy="3657601"/>
          </a:xfrm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念念不忘</a:t>
            </a:r>
          </a:p>
          <a:p>
            <a:pPr>
              <a:defRPr sz="10000"/>
            </a:pPr>
            <a:r>
              <a:t>必有回响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Node &lt;3 Dubbo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2135">
              <a:defRPr sz="7840"/>
            </a:pPr>
            <a:r>
              <a:rPr>
                <a:solidFill>
                  <a:srgbClr val="56FF3E"/>
                </a:solidFill>
              </a:rPr>
              <a:t>Node</a:t>
            </a:r>
            <a:r>
              <a:t> &lt;3 </a:t>
            </a:r>
            <a:r>
              <a:rPr>
                <a:solidFill>
                  <a:srgbClr val="FF6312"/>
                </a:solidFill>
              </a:rPr>
              <a:t>Dubbo</a:t>
            </a:r>
            <a:endParaRPr>
              <a:solidFill>
                <a:srgbClr val="FF6312"/>
              </a:solidFill>
            </a:endParaRPr>
          </a:p>
          <a:p>
            <a:pPr defTabSz="572135">
              <a:defRPr sz="11760"/>
            </a:pPr>
            <a:r>
              <a:t>native protocol 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梦想在望 脚踏实地"/>
          <p:cNvSpPr txBox="1"/>
          <p:nvPr/>
        </p:nvSpPr>
        <p:spPr>
          <a:xfrm>
            <a:off x="384810" y="3225800"/>
            <a:ext cx="12044045" cy="3302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defTabSz="408940">
              <a:defRPr sz="98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梦想在望 脚踏实地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-19685"/>
            <a:ext cx="12988290" cy="977963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erializab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Serializable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Hessian"/>
          <p:cNvSpPr txBox="1"/>
          <p:nvPr/>
        </p:nvSpPr>
        <p:spPr>
          <a:xfrm>
            <a:off x="4265549" y="4137727"/>
            <a:ext cx="4473703" cy="147814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9000"/>
            </a:lvl1pPr>
          </a:lstStyle>
          <a:p>
            <a:r>
              <a:t>Hessian</a:t>
            </a:r>
          </a:p>
        </p:txBody>
      </p:sp>
      <p:sp>
        <p:nvSpPr>
          <p:cNvPr id="315" name="http://hessian.caucho.com/doc/hessian-serialization.html"/>
          <p:cNvSpPr txBox="1"/>
          <p:nvPr/>
        </p:nvSpPr>
        <p:spPr>
          <a:xfrm>
            <a:off x="2824336" y="6193697"/>
            <a:ext cx="8500263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http://hessian.caucho.com/doc/hessian-serialization.html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很快"/>
          <p:cNvSpPr txBox="1"/>
          <p:nvPr/>
        </p:nvSpPr>
        <p:spPr>
          <a:xfrm>
            <a:off x="946149" y="1270000"/>
            <a:ext cx="10274301" cy="721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0000" b="0">
                <a:solidFill>
                  <a:srgbClr val="FF2E24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很快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0" y="-26035"/>
            <a:ext cx="6633845" cy="98050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898" y="-25814"/>
            <a:ext cx="6781801" cy="7670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9" name="Bool"/>
          <p:cNvSpPr txBox="1"/>
          <p:nvPr/>
        </p:nvSpPr>
        <p:spPr>
          <a:xfrm>
            <a:off x="8006311" y="8339381"/>
            <a:ext cx="779984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Bool</a:t>
            </a:r>
          </a:p>
        </p:txBody>
      </p:sp>
      <p:sp>
        <p:nvSpPr>
          <p:cNvPr id="320" name="Int"/>
          <p:cNvSpPr txBox="1"/>
          <p:nvPr/>
        </p:nvSpPr>
        <p:spPr>
          <a:xfrm>
            <a:off x="8964555" y="8339381"/>
            <a:ext cx="492253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Int</a:t>
            </a:r>
          </a:p>
        </p:txBody>
      </p:sp>
      <p:sp>
        <p:nvSpPr>
          <p:cNvPr id="321" name="Date"/>
          <p:cNvSpPr txBox="1"/>
          <p:nvPr/>
        </p:nvSpPr>
        <p:spPr>
          <a:xfrm>
            <a:off x="9645320" y="8339381"/>
            <a:ext cx="797357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Date</a:t>
            </a:r>
          </a:p>
        </p:txBody>
      </p:sp>
      <p:sp>
        <p:nvSpPr>
          <p:cNvPr id="322" name="Null"/>
          <p:cNvSpPr txBox="1"/>
          <p:nvPr/>
        </p:nvSpPr>
        <p:spPr>
          <a:xfrm>
            <a:off x="10538225" y="8339381"/>
            <a:ext cx="678181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Null</a:t>
            </a:r>
          </a:p>
        </p:txBody>
      </p:sp>
      <p:sp>
        <p:nvSpPr>
          <p:cNvPr id="323" name="Nested"/>
          <p:cNvSpPr txBox="1"/>
          <p:nvPr/>
        </p:nvSpPr>
        <p:spPr>
          <a:xfrm>
            <a:off x="8087816" y="9011716"/>
            <a:ext cx="1147268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Nested</a:t>
            </a:r>
          </a:p>
        </p:txBody>
      </p:sp>
      <p:sp>
        <p:nvSpPr>
          <p:cNvPr id="324" name="long"/>
          <p:cNvSpPr txBox="1"/>
          <p:nvPr/>
        </p:nvSpPr>
        <p:spPr>
          <a:xfrm>
            <a:off x="9278924" y="9011716"/>
            <a:ext cx="746152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long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2015 D2"/>
          <p:cNvSpPr txBox="1"/>
          <p:nvPr/>
        </p:nvSpPr>
        <p:spPr>
          <a:xfrm>
            <a:off x="4274121" y="4137727"/>
            <a:ext cx="4456558" cy="147814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9000"/>
            </a:pPr>
            <a:r>
              <a:t>2015 </a:t>
            </a:r>
            <a:r>
              <a:rPr>
                <a:solidFill>
                  <a:srgbClr val="FFBD14"/>
                </a:solidFill>
              </a:rPr>
              <a:t>D2</a:t>
            </a:r>
            <a:endParaRPr>
              <a:solidFill>
                <a:srgbClr val="FFBD14"/>
              </a:solidFill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55" y="-18258"/>
            <a:ext cx="13004801" cy="1060291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6666"/>
          <p:cNvSpPr txBox="1"/>
          <p:nvPr/>
        </p:nvSpPr>
        <p:spPr>
          <a:xfrm>
            <a:off x="7311888" y="3859694"/>
            <a:ext cx="1808989" cy="101929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>
                <a:solidFill>
                  <a:srgbClr val="FF0000"/>
                </a:solidFill>
              </a:rPr>
              <a:t>6666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1" name="😆😆😆😆"/>
          <p:cNvSpPr txBox="1"/>
          <p:nvPr/>
        </p:nvSpPr>
        <p:spPr>
          <a:xfrm>
            <a:off x="805907" y="796117"/>
            <a:ext cx="3162301" cy="1104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😆😆😆😆</a:t>
            </a:r>
          </a:p>
        </p:txBody>
      </p:sp>
      <p:sp>
        <p:nvSpPr>
          <p:cNvPr id="332" name="❤️❤️❤️"/>
          <p:cNvSpPr txBox="1"/>
          <p:nvPr/>
        </p:nvSpPr>
        <p:spPr>
          <a:xfrm>
            <a:off x="8667823" y="1714660"/>
            <a:ext cx="2400301" cy="1104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>
                <a:solidFill>
                  <a:srgbClr val="FF0000"/>
                </a:solidFill>
              </a:rPr>
              <a:t>❤️❤️❤</a:t>
            </a:r>
            <a:r>
              <a:t>️</a:t>
            </a:r>
          </a:p>
        </p:txBody>
      </p:sp>
      <p:sp>
        <p:nvSpPr>
          <p:cNvPr id="333" name="👏👏👏"/>
          <p:cNvSpPr txBox="1"/>
          <p:nvPr/>
        </p:nvSpPr>
        <p:spPr>
          <a:xfrm>
            <a:off x="8667823" y="6099045"/>
            <a:ext cx="2400301" cy="1104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👏👏👏</a:t>
            </a:r>
          </a:p>
        </p:txBody>
      </p:sp>
      <p:sp>
        <p:nvSpPr>
          <p:cNvPr id="334" name="🚀🚀🚀"/>
          <p:cNvSpPr txBox="1"/>
          <p:nvPr/>
        </p:nvSpPr>
        <p:spPr>
          <a:xfrm>
            <a:off x="2660255" y="2936227"/>
            <a:ext cx="2400301" cy="1104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🚀🚀🚀</a:t>
            </a:r>
          </a:p>
        </p:txBody>
      </p:sp>
      <p:sp>
        <p:nvSpPr>
          <p:cNvPr id="335" name="厉害了:)"/>
          <p:cNvSpPr txBox="1"/>
          <p:nvPr/>
        </p:nvSpPr>
        <p:spPr>
          <a:xfrm>
            <a:off x="1447262" y="5267959"/>
            <a:ext cx="2837689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厉害了:)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Dubbo Protocol"/>
          <p:cNvSpPr txBox="1"/>
          <p:nvPr>
            <p:ph type="title"/>
          </p:nvPr>
        </p:nvSpPr>
        <p:spPr>
          <a:xfrm>
            <a:off x="1041400" y="-4699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Dubbo Protocol</a:t>
            </a:r>
          </a:p>
        </p:txBody>
      </p:sp>
      <p:pic>
        <p:nvPicPr>
          <p:cNvPr id="338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0498" y="1233330"/>
            <a:ext cx="9232901" cy="20799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498" y="3295650"/>
            <a:ext cx="9232901" cy="62357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81026"/>
            <a:ext cx="13004800" cy="43915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2" name="Dubbo Header"/>
          <p:cNvSpPr txBox="1"/>
          <p:nvPr/>
        </p:nvSpPr>
        <p:spPr>
          <a:xfrm>
            <a:off x="210870" y="480670"/>
            <a:ext cx="2219860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Dubbo Header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814448"/>
            <a:ext cx="13004800" cy="412470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Hack:&gt; baby ste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accent3">
                    <a:hueOff val="-365725"/>
                    <a:satOff val="-32499"/>
                    <a:lumOff val="18235"/>
                  </a:schemeClr>
                </a:solidFill>
              </a:rPr>
              <a:t>Hack:&gt;</a:t>
            </a:r>
            <a:r>
              <a:t> baby step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82" y="25289"/>
            <a:ext cx="5905501" cy="10033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38523"/>
            <a:ext cx="13004801" cy="48408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5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94960"/>
            <a:ext cx="7283450" cy="43173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5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665" y="5687060"/>
            <a:ext cx="6831965" cy="31686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encode.ts"/>
          <p:cNvSpPr txBox="1"/>
          <p:nvPr/>
        </p:nvSpPr>
        <p:spPr>
          <a:xfrm>
            <a:off x="5728360" y="4646270"/>
            <a:ext cx="1548080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encode.ts</a:t>
            </a:r>
          </a:p>
        </p:txBody>
      </p:sp>
      <p:pic>
        <p:nvPicPr>
          <p:cNvPr id="354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" y="32385"/>
            <a:ext cx="13018135" cy="1057211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认真，老司机不等人😆"/>
          <p:cNvSpPr txBox="1"/>
          <p:nvPr>
            <p:ph type="title"/>
          </p:nvPr>
        </p:nvSpPr>
        <p:spPr>
          <a:xfrm>
            <a:off x="487045" y="3225800"/>
            <a:ext cx="12162790" cy="3302000"/>
          </a:xfrm>
          <a:prstGeom prst="rect">
            <a:avLst/>
          </a:prstGeom>
        </p:spPr>
        <p:txBody>
          <a:bodyPr/>
          <a:lstStyle/>
          <a:p>
            <a:pPr>
              <a:defRPr sz="8800"/>
            </a:pPr>
            <a:r>
              <a:rPr>
                <a:solidFill>
                  <a:srgbClr val="FF481C"/>
                </a:solidFill>
              </a:rPr>
              <a:t>认真</a:t>
            </a:r>
            <a:r>
              <a:rPr lang="en-US">
                <a:solidFill>
                  <a:srgbClr val="FF481C"/>
                </a:solidFill>
              </a:rPr>
              <a:t>, </a:t>
            </a:r>
            <a:r>
              <a:t>老司机不等人😆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3180" y="33020"/>
            <a:ext cx="13091795" cy="968756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4409220"/>
            <a:ext cx="13004800" cy="534795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"/>
            <a:ext cx="13004165" cy="449008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35" y="-26035"/>
            <a:ext cx="12952095" cy="971042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二进制bit的操作"/>
          <p:cNvSpPr txBox="1"/>
          <p:nvPr/>
        </p:nvSpPr>
        <p:spPr>
          <a:xfrm>
            <a:off x="3472575" y="742222"/>
            <a:ext cx="5616703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二进制bit的操作</a:t>
            </a:r>
          </a:p>
        </p:txBody>
      </p:sp>
      <p:sp>
        <p:nvSpPr>
          <p:cNvPr id="364" name="Javascript magic"/>
          <p:cNvSpPr txBox="1"/>
          <p:nvPr/>
        </p:nvSpPr>
        <p:spPr>
          <a:xfrm>
            <a:off x="4747339" y="4945555"/>
            <a:ext cx="2597202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Javascript magic</a:t>
            </a:r>
          </a:p>
        </p:txBody>
      </p:sp>
      <p:sp>
        <p:nvSpPr>
          <p:cNvPr id="365" name="获取最后一个字节 0x0a4f &amp; 0xff"/>
          <p:cNvSpPr txBox="1"/>
          <p:nvPr/>
        </p:nvSpPr>
        <p:spPr>
          <a:xfrm>
            <a:off x="752616" y="2021346"/>
            <a:ext cx="11056621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获取最后一个字节 0x0a4f &amp; 0xff</a:t>
            </a:r>
          </a:p>
        </p:txBody>
      </p:sp>
      <p:sp>
        <p:nvSpPr>
          <p:cNvPr id="366" name="&gt;&gt;&gt;"/>
          <p:cNvSpPr txBox="1"/>
          <p:nvPr/>
        </p:nvSpPr>
        <p:spPr>
          <a:xfrm>
            <a:off x="6572817" y="3197559"/>
            <a:ext cx="662941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&gt;&gt;&gt;</a:t>
            </a:r>
          </a:p>
        </p:txBody>
      </p:sp>
      <p:sp>
        <p:nvSpPr>
          <p:cNvPr id="367" name="&gt;&gt;"/>
          <p:cNvSpPr txBox="1"/>
          <p:nvPr/>
        </p:nvSpPr>
        <p:spPr>
          <a:xfrm>
            <a:off x="7819537" y="3197559"/>
            <a:ext cx="480061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&gt;&gt;</a:t>
            </a:r>
          </a:p>
        </p:txBody>
      </p:sp>
      <p:sp>
        <p:nvSpPr>
          <p:cNvPr id="368" name="&lt;&lt;"/>
          <p:cNvSpPr txBox="1"/>
          <p:nvPr/>
        </p:nvSpPr>
        <p:spPr>
          <a:xfrm>
            <a:off x="4262255" y="3197559"/>
            <a:ext cx="480061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&lt;&lt;</a:t>
            </a:r>
          </a:p>
        </p:txBody>
      </p:sp>
      <p:sp>
        <p:nvSpPr>
          <p:cNvPr id="369" name="&lt;&lt;&lt;"/>
          <p:cNvSpPr txBox="1"/>
          <p:nvPr/>
        </p:nvSpPr>
        <p:spPr>
          <a:xfrm>
            <a:off x="5326096" y="3197559"/>
            <a:ext cx="662941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&lt;&lt;&lt;</a:t>
            </a:r>
          </a:p>
        </p:txBody>
      </p:sp>
      <p:sp>
        <p:nvSpPr>
          <p:cNvPr id="370" name="循环 &gt;&gt; 32"/>
          <p:cNvSpPr txBox="1"/>
          <p:nvPr/>
        </p:nvSpPr>
        <p:spPr>
          <a:xfrm>
            <a:off x="5119758" y="3940426"/>
            <a:ext cx="1598068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循环 &gt;&gt; 32</a:t>
            </a:r>
          </a:p>
        </p:txBody>
      </p:sp>
      <p:sp>
        <p:nvSpPr>
          <p:cNvPr id="371" name="parseInt((10).toString(2), 2);"/>
          <p:cNvSpPr txBox="1"/>
          <p:nvPr/>
        </p:nvSpPr>
        <p:spPr>
          <a:xfrm>
            <a:off x="1207735" y="5801314"/>
            <a:ext cx="9907525" cy="10192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parseInt((10).toString(2), 2);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One Request One Socket"/>
          <p:cNvSpPr txBox="1"/>
          <p:nvPr/>
        </p:nvSpPr>
        <p:spPr>
          <a:xfrm>
            <a:off x="2522447" y="4135059"/>
            <a:ext cx="7747636" cy="85788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One Request One Socket</a:t>
            </a:r>
          </a:p>
        </p:txBody>
      </p:sp>
      <p:sp>
        <p:nvSpPr>
          <p:cNvPr id="374" name="No long connection"/>
          <p:cNvSpPr txBox="1"/>
          <p:nvPr/>
        </p:nvSpPr>
        <p:spPr>
          <a:xfrm>
            <a:off x="3178396" y="2557036"/>
            <a:ext cx="6028691" cy="85788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No long connection</a:t>
            </a:r>
          </a:p>
        </p:txBody>
      </p:sp>
      <p:sp>
        <p:nvSpPr>
          <p:cNvPr id="375" name="No heartbeat"/>
          <p:cNvSpPr txBox="1"/>
          <p:nvPr/>
        </p:nvSpPr>
        <p:spPr>
          <a:xfrm>
            <a:off x="2155864" y="5510183"/>
            <a:ext cx="4065906" cy="85788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No heartbeat</a:t>
            </a:r>
          </a:p>
        </p:txBody>
      </p:sp>
      <p:sp>
        <p:nvSpPr>
          <p:cNvPr id="376" name="No registry"/>
          <p:cNvSpPr txBox="1"/>
          <p:nvPr/>
        </p:nvSpPr>
        <p:spPr>
          <a:xfrm>
            <a:off x="6776069" y="5713081"/>
            <a:ext cx="3442336" cy="85788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No registry</a:t>
            </a:r>
          </a:p>
        </p:txBody>
      </p:sp>
      <p:sp>
        <p:nvSpPr>
          <p:cNvPr id="377" name="Only Serializable"/>
          <p:cNvSpPr txBox="1"/>
          <p:nvPr/>
        </p:nvSpPr>
        <p:spPr>
          <a:xfrm>
            <a:off x="3117309" y="7135576"/>
            <a:ext cx="6150865" cy="10192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Only Serializable</a:t>
            </a:r>
          </a:p>
        </p:txBody>
      </p:sp>
      <p:sp>
        <p:nvSpPr>
          <p:cNvPr id="378" name="One week :  toy"/>
          <p:cNvSpPr txBox="1"/>
          <p:nvPr/>
        </p:nvSpPr>
        <p:spPr>
          <a:xfrm>
            <a:off x="3177956" y="524304"/>
            <a:ext cx="5717287" cy="101929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One week :  toy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Move fast break things"/>
          <p:cNvSpPr txBox="1"/>
          <p:nvPr/>
        </p:nvSpPr>
        <p:spPr>
          <a:xfrm>
            <a:off x="913129" y="4224785"/>
            <a:ext cx="11178541" cy="13040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Move fast break things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工程化"/>
          <p:cNvSpPr txBox="1"/>
          <p:nvPr/>
        </p:nvSpPr>
        <p:spPr>
          <a:xfrm>
            <a:off x="2482849" y="2616199"/>
            <a:ext cx="7734301" cy="3657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solidFill>
                  <a:srgbClr val="FF5D0F"/>
                </a:solidFill>
              </a:defRPr>
            </a:lvl1pPr>
          </a:lstStyle>
          <a:p>
            <a:r>
              <a:t>工程化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Mono-Repo"/>
          <p:cNvSpPr txBox="1"/>
          <p:nvPr/>
        </p:nvSpPr>
        <p:spPr>
          <a:xfrm>
            <a:off x="3217989" y="4137727"/>
            <a:ext cx="6568822" cy="147814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9000"/>
            </a:lvl1pPr>
          </a:lstStyle>
          <a:p>
            <a:r>
              <a:t>Mono-Repo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17" y="756971"/>
            <a:ext cx="12945566" cy="768505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0"/>
            <a:ext cx="12962255" cy="97536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声明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18000"/>
            </a:lvl1pPr>
          </a:lstStyle>
          <a:p>
            <a:r>
              <a:t>声明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0"/>
            <a:ext cx="13004800" cy="970153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810"/>
            <a:ext cx="13004800" cy="970798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Jest"/>
          <p:cNvSpPr txBox="1"/>
          <p:nvPr/>
        </p:nvSpPr>
        <p:spPr>
          <a:xfrm>
            <a:off x="6137554" y="4646270"/>
            <a:ext cx="729692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Jest</a:t>
            </a:r>
          </a:p>
        </p:txBody>
      </p:sp>
      <p:pic>
        <p:nvPicPr>
          <p:cNvPr id="395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3004800" cy="97536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DDD"/>
          <p:cNvSpPr txBox="1"/>
          <p:nvPr/>
        </p:nvSpPr>
        <p:spPr>
          <a:xfrm>
            <a:off x="3904360" y="3462154"/>
            <a:ext cx="5196079" cy="28292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0">
                <a:solidFill>
                  <a:schemeClr val="accent5"/>
                </a:solidFill>
              </a:defRPr>
            </a:lvl1pPr>
          </a:lstStyle>
          <a:p>
            <a:r>
              <a:t>DDD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理清职责…"/>
          <p:cNvSpPr txBox="1"/>
          <p:nvPr>
            <p:ph type="title"/>
          </p:nvPr>
        </p:nvSpPr>
        <p:spPr>
          <a:xfrm>
            <a:off x="1270000" y="2408559"/>
            <a:ext cx="10464800" cy="4936482"/>
          </a:xfrm>
          <a:prstGeom prst="rect">
            <a:avLst/>
          </a:prstGeom>
        </p:spPr>
        <p:txBody>
          <a:bodyPr/>
          <a:lstStyle/>
          <a:p>
            <a:pPr defTabSz="478790">
              <a:defRPr sz="9020"/>
            </a:pPr>
            <a:r>
              <a:t>理清职责</a:t>
            </a:r>
          </a:p>
          <a:p>
            <a:pPr defTabSz="478790">
              <a:defRPr sz="9020"/>
            </a:pPr>
            <a:r>
              <a:t>划清边界</a:t>
            </a:r>
          </a:p>
          <a:p>
            <a:pPr defTabSz="478790">
              <a:defRPr sz="9020"/>
            </a:pPr>
            <a:r>
              <a:t>识别聚合根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1915" y="17780"/>
            <a:ext cx="13167995" cy="97193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02" name="Text"/>
          <p:cNvSpPr txBox="1"/>
          <p:nvPr/>
        </p:nvSpPr>
        <p:spPr>
          <a:xfrm>
            <a:off x="278642" y="167702"/>
            <a:ext cx="127001" cy="86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300"/>
              </a:lnSpc>
              <a:spcBef>
                <a:spcPts val="1600"/>
              </a:spcBef>
              <a:defRPr sz="180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03" name="Architecture"/>
          <p:cNvSpPr txBox="1"/>
          <p:nvPr/>
        </p:nvSpPr>
        <p:spPr>
          <a:xfrm>
            <a:off x="269236" y="368972"/>
            <a:ext cx="1903781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Architecture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挑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145">
              <a:defRPr sz="18000"/>
            </a:lvl1pPr>
          </a:lstStyle>
          <a:p>
            <a:r>
              <a:t>挑战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Asynchronous"/>
          <p:cNvSpPr txBox="1"/>
          <p:nvPr/>
        </p:nvSpPr>
        <p:spPr>
          <a:xfrm>
            <a:off x="1250695" y="3921003"/>
            <a:ext cx="10503409" cy="191159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rgbClr val="2CFB27"/>
                </a:solidFill>
              </a:defRPr>
            </a:lvl1pPr>
          </a:lstStyle>
          <a:p>
            <a:r>
              <a:t>Asynchronous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Queue大法"/>
          <p:cNvSpPr txBox="1"/>
          <p:nvPr/>
        </p:nvSpPr>
        <p:spPr>
          <a:xfrm>
            <a:off x="3199129" y="3936999"/>
            <a:ext cx="6606541" cy="1879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19FF70"/>
                </a:solidFill>
              </a:defRPr>
            </a:lvl1pPr>
          </a:lstStyle>
          <a:p>
            <a:r>
              <a:t>Queue大法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Big Bug 😭 嫩"/>
          <p:cNvSpPr txBox="1"/>
          <p:nvPr/>
        </p:nvSpPr>
        <p:spPr>
          <a:xfrm>
            <a:off x="1633219" y="3759200"/>
            <a:ext cx="9738361" cy="2235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5"/>
                </a:solidFill>
              </a:defRPr>
            </a:lvl1pPr>
          </a:lstStyle>
          <a:p>
            <a:r>
              <a:t>Big Bug 😭 嫩</a:t>
            </a:r>
          </a:p>
        </p:txBody>
      </p:sp>
      <p:sp>
        <p:nvSpPr>
          <p:cNvPr id="414" name="ab -n 10000 -c 100"/>
          <p:cNvSpPr txBox="1"/>
          <p:nvPr/>
        </p:nvSpPr>
        <p:spPr>
          <a:xfrm>
            <a:off x="4882565" y="6136880"/>
            <a:ext cx="2773986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ab -n 10000 -c 100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ronted-End development"/>
          <p:cNvSpPr txBox="1"/>
          <p:nvPr/>
        </p:nvSpPr>
        <p:spPr>
          <a:xfrm>
            <a:off x="57150" y="4189730"/>
            <a:ext cx="12773660" cy="280987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>
              <a:defRPr sz="8800"/>
            </a:pPr>
            <a:r>
              <a:rPr>
                <a:solidFill>
                  <a:srgbClr val="70FF0E"/>
                </a:solidFill>
              </a:rPr>
              <a:t>Fronted-End</a:t>
            </a:r>
            <a:r>
              <a:t> development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9650" y="1536700"/>
            <a:ext cx="2730500" cy="27432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CP缺包、粘包、顺序"/>
          <p:cNvSpPr txBox="1"/>
          <p:nvPr/>
        </p:nvSpPr>
        <p:spPr>
          <a:xfrm>
            <a:off x="1273870" y="468149"/>
            <a:ext cx="7748779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TCP缺包、粘包、顺序</a:t>
            </a:r>
          </a:p>
        </p:txBody>
      </p:sp>
      <p:pic>
        <p:nvPicPr>
          <p:cNvPr id="417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777490"/>
            <a:ext cx="13004800" cy="694626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Buffer-Decode"/>
          <p:cNvSpPr txBox="1"/>
          <p:nvPr/>
        </p:nvSpPr>
        <p:spPr>
          <a:xfrm>
            <a:off x="1162303" y="3921003"/>
            <a:ext cx="10680193" cy="191159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5"/>
                </a:solidFill>
              </a:defRPr>
            </a:lvl1pPr>
          </a:lstStyle>
          <a:p>
            <a:r>
              <a:t>Buffer-Decode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952" y="3505200"/>
            <a:ext cx="2730501" cy="27432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22" name="疯狂基建"/>
          <p:cNvSpPr txBox="1"/>
          <p:nvPr/>
        </p:nvSpPr>
        <p:spPr>
          <a:xfrm>
            <a:off x="4306366" y="3848099"/>
            <a:ext cx="5702301" cy="2057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1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疯狂基建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Kafka-client"/>
          <p:cNvSpPr txBox="1"/>
          <p:nvPr/>
        </p:nvSpPr>
        <p:spPr>
          <a:xfrm>
            <a:off x="3373221" y="3541309"/>
            <a:ext cx="6588558" cy="144078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Kafka-client</a:t>
            </a:r>
          </a:p>
        </p:txBody>
      </p:sp>
      <p:sp>
        <p:nvSpPr>
          <p:cNvPr id="425" name="Egg-qm-logger"/>
          <p:cNvSpPr txBox="1"/>
          <p:nvPr/>
        </p:nvSpPr>
        <p:spPr>
          <a:xfrm>
            <a:off x="3221603" y="5862051"/>
            <a:ext cx="7301104" cy="127936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800"/>
            </a:lvl1pPr>
          </a:lstStyle>
          <a:p>
            <a:r>
              <a:t>Egg-qm-logger</a:t>
            </a:r>
          </a:p>
        </p:txBody>
      </p:sp>
      <p:sp>
        <p:nvSpPr>
          <p:cNvPr id="426" name="ELK Logger"/>
          <p:cNvSpPr txBox="1"/>
          <p:nvPr/>
        </p:nvSpPr>
        <p:spPr>
          <a:xfrm>
            <a:off x="3585210" y="1176785"/>
            <a:ext cx="5834381" cy="13040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ELK Logger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racing"/>
          <p:cNvSpPr txBox="1"/>
          <p:nvPr/>
        </p:nvSpPr>
        <p:spPr>
          <a:xfrm>
            <a:off x="4658105" y="3366635"/>
            <a:ext cx="3688589" cy="13040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Tracing</a:t>
            </a:r>
          </a:p>
        </p:txBody>
      </p:sp>
      <p:sp>
        <p:nvSpPr>
          <p:cNvPr id="429" name="Request -&gt; traceId -&gt; ? -&gt; ?"/>
          <p:cNvSpPr txBox="1"/>
          <p:nvPr/>
        </p:nvSpPr>
        <p:spPr>
          <a:xfrm>
            <a:off x="2442311" y="5474206"/>
            <a:ext cx="8120178" cy="82051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Request -&gt; traceId -&gt; ? -&gt; ?</a:t>
            </a:r>
          </a:p>
        </p:txBody>
      </p:sp>
      <p:sp>
        <p:nvSpPr>
          <p:cNvPr id="430" name="Dubbo Invoke 我在哪 ？"/>
          <p:cNvSpPr txBox="1"/>
          <p:nvPr/>
        </p:nvSpPr>
        <p:spPr>
          <a:xfrm>
            <a:off x="4743246" y="7098265"/>
            <a:ext cx="3518308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Dubbo Invoke 我在哪 ？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Implicit"/>
          <p:cNvSpPr txBox="1"/>
          <p:nvPr>
            <p:ph type="title"/>
          </p:nvPr>
        </p:nvSpPr>
        <p:spPr>
          <a:xfrm>
            <a:off x="1270000" y="4667966"/>
            <a:ext cx="10464800" cy="3302001"/>
          </a:xfrm>
          <a:prstGeom prst="rect">
            <a:avLst/>
          </a:prstGeom>
        </p:spPr>
        <p:txBody>
          <a:bodyPr/>
          <a:lstStyle>
            <a:lvl1pPr>
              <a:defRPr sz="12000">
                <a:solidFill>
                  <a:schemeClr val="accent6"/>
                </a:solidFill>
              </a:defRPr>
            </a:lvl1pPr>
          </a:lstStyle>
          <a:p>
            <a:r>
              <a:t>Implicit</a:t>
            </a:r>
          </a:p>
        </p:txBody>
      </p:sp>
      <p:sp>
        <p:nvSpPr>
          <p:cNvPr id="433" name="Explicit"/>
          <p:cNvSpPr txBox="1"/>
          <p:nvPr/>
        </p:nvSpPr>
        <p:spPr>
          <a:xfrm>
            <a:off x="1270000" y="923887"/>
            <a:ext cx="10464800" cy="3302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defRPr sz="12000" b="0">
                <a:solidFill>
                  <a:schemeClr val="accent3">
                    <a:hueOff val="-365725"/>
                    <a:satOff val="-32499"/>
                    <a:lumOff val="18235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Explicit</a:t>
            </a:r>
          </a:p>
        </p:txBody>
      </p:sp>
      <p:sp>
        <p:nvSpPr>
          <p:cNvPr id="434" name="vs"/>
          <p:cNvSpPr txBox="1"/>
          <p:nvPr/>
        </p:nvSpPr>
        <p:spPr>
          <a:xfrm>
            <a:off x="5908294" y="3913635"/>
            <a:ext cx="1188213" cy="13040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vs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Java…"/>
          <p:cNvSpPr txBox="1"/>
          <p:nvPr/>
        </p:nvSpPr>
        <p:spPr>
          <a:xfrm>
            <a:off x="2968396" y="3470609"/>
            <a:ext cx="7068008" cy="281238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8800"/>
            </a:pPr>
            <a:r>
              <a:t>Java</a:t>
            </a:r>
          </a:p>
          <a:p>
            <a:pPr>
              <a:defRPr sz="8800"/>
            </a:pPr>
            <a:r>
              <a:t> ThreadLocal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3660" y="-22860"/>
            <a:ext cx="13152755" cy="978662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3848" y="-78535"/>
            <a:ext cx="13092496" cy="1108444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等一等…"/>
          <p:cNvSpPr txBox="1"/>
          <p:nvPr/>
        </p:nvSpPr>
        <p:spPr>
          <a:xfrm>
            <a:off x="2880105" y="3513585"/>
            <a:ext cx="7244589" cy="27264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等一等</a:t>
            </a:r>
          </a:p>
          <a:p>
            <a:pPr>
              <a:defRPr sz="8000"/>
            </a:pPr>
            <a:r>
              <a:t>async/await….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His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0"/>
            </a:lvl1pPr>
          </a:lstStyle>
          <a:p>
            <a:r>
              <a:t>History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" y="167640"/>
            <a:ext cx="12853670" cy="952563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async_hooks"/>
          <p:cNvSpPr txBox="1"/>
          <p:nvPr/>
        </p:nvSpPr>
        <p:spPr>
          <a:xfrm>
            <a:off x="3283966" y="4224785"/>
            <a:ext cx="6436869" cy="13040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async_hooks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9267"/>
            <a:ext cx="13004801" cy="1020985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14" y="1168314"/>
            <a:ext cx="12831372" cy="761004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" y="-635"/>
            <a:ext cx="12960985" cy="1103376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npm install zone-context"/>
          <p:cNvSpPr txBox="1"/>
          <p:nvPr/>
        </p:nvSpPr>
        <p:spPr>
          <a:xfrm>
            <a:off x="454406" y="4256535"/>
            <a:ext cx="12095989" cy="13040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npm install zone-context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" y="34290"/>
            <a:ext cx="12866370" cy="9661525"/>
          </a:xfrm>
          <a:prstGeom prst="rect">
            <a:avLst/>
          </a:prstGeom>
          <a:noFill/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230"/>
            <a:ext cx="13004800" cy="951420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Extention"/>
          <p:cNvSpPr txBox="1"/>
          <p:nvPr/>
        </p:nvSpPr>
        <p:spPr>
          <a:xfrm>
            <a:off x="3863213" y="4137727"/>
            <a:ext cx="5278375" cy="147814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9000"/>
            </a:lvl1pPr>
          </a:lstStyle>
          <a:p>
            <a:r>
              <a:t>Extention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Request…"/>
          <p:cNvSpPr txBox="1"/>
          <p:nvPr>
            <p:ph type="title"/>
          </p:nvPr>
        </p:nvSpPr>
        <p:spPr>
          <a:xfrm>
            <a:off x="1270000" y="1867941"/>
            <a:ext cx="10464800" cy="5155159"/>
          </a:xfrm>
          <a:prstGeom prst="rect">
            <a:avLst/>
          </a:prstGeom>
        </p:spPr>
        <p:txBody>
          <a:bodyPr/>
          <a:lstStyle/>
          <a:p>
            <a:pPr defTabSz="455295">
              <a:defRPr sz="10920"/>
            </a:pPr>
            <a:r>
              <a:t>Request</a:t>
            </a:r>
          </a:p>
          <a:p>
            <a:pPr defTabSz="455295">
              <a:defRPr sz="10920"/>
            </a:pPr>
            <a:r>
              <a:t>response</a:t>
            </a:r>
          </a:p>
          <a:p>
            <a:pPr defTabSz="455295">
              <a:defRPr sz="10920"/>
            </a:pPr>
            <a:r>
              <a:t>chain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2694</Words>
  <Application>WPS Presentation</Application>
  <PresentationFormat/>
  <Paragraphs>624</Paragraphs>
  <Slides>146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146</vt:i4>
      </vt:variant>
    </vt:vector>
  </HeadingPairs>
  <TitlesOfParts>
    <vt:vector size="168" baseType="lpstr">
      <vt:lpstr>Arial</vt:lpstr>
      <vt:lpstr>SimSun</vt:lpstr>
      <vt:lpstr>Wingdings</vt:lpstr>
      <vt:lpstr>Helvetica Neue</vt:lpstr>
      <vt:lpstr>Helvetica Neue Medium</vt:lpstr>
      <vt:lpstr>Helvetica Neue Light</vt:lpstr>
      <vt:lpstr>Helvetica Light</vt:lpstr>
      <vt:lpstr>Microsoft YaHei</vt:lpstr>
      <vt:lpstr>Helvetica</vt:lpstr>
      <vt:lpstr>PingFang SC Semibold</vt:lpstr>
      <vt:lpstr>Menlo</vt:lpstr>
      <vt:lpstr>HYQiHeiKW</vt:lpstr>
      <vt:lpstr>微软雅黑</vt:lpstr>
      <vt:lpstr/>
      <vt:lpstr>Arial Unicode MS</vt:lpstr>
      <vt:lpstr>Thonburi</vt:lpstr>
      <vt:lpstr>SimSun</vt:lpstr>
      <vt:lpstr>HYShuSongErKW</vt:lpstr>
      <vt:lpstr>Apple Color Emoji</vt:lpstr>
      <vt:lpstr>PingFang SC</vt:lpstr>
      <vt:lpstr>Helvetica Neue Medium</vt:lpstr>
      <vt:lpstr>Black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认真，老司机不等人😆</vt:lpstr>
      <vt:lpstr>声明</vt:lpstr>
      <vt:lpstr>PowerPoint 演示文稿</vt:lpstr>
      <vt:lpstr>History</vt:lpstr>
      <vt:lpstr>PowerPoint 演示文稿</vt:lpstr>
      <vt:lpstr>PowerPoint 演示文稿</vt:lpstr>
      <vt:lpstr>PowerPoint 演示文稿</vt:lpstr>
      <vt:lpstr>PowerPoint 演示文稿</vt:lpstr>
      <vt:lpstr>忽如一夜春风来</vt:lpstr>
      <vt:lpstr>PowerPoint 演示文稿</vt:lpstr>
      <vt:lpstr>PowerPoint 演示文稿</vt:lpstr>
      <vt:lpstr>PowerPoint 演示文稿</vt:lpstr>
      <vt:lpstr>业务的移动化和多端化</vt:lpstr>
      <vt:lpstr>PowerPoint 演示文稿</vt:lpstr>
      <vt:lpstr>Api Data Tier</vt:lpstr>
      <vt:lpstr>怎么办?</vt:lpstr>
      <vt:lpstr>谁难受，谁推动</vt:lpstr>
      <vt:lpstr>BFF了解一下！</vt:lpstr>
      <vt:lpstr>PowerPoint 演示文稿</vt:lpstr>
      <vt:lpstr>PowerPoint 演示文稿</vt:lpstr>
      <vt:lpstr>PowerPoint 演示文稿</vt:lpstr>
      <vt:lpstr>BFF 前端痛点?</vt:lpstr>
      <vt:lpstr>怎么成为后端!</vt:lpstr>
      <vt:lpstr>好消息，好消息</vt:lpstr>
      <vt:lpstr>PowerPoint 演示文稿</vt:lpstr>
      <vt:lpstr>PowerPoint 演示文稿</vt:lpstr>
      <vt:lpstr>PowerPoint 演示文稿</vt:lpstr>
      <vt:lpstr>PowerPoint 演示文稿</vt:lpstr>
      <vt:lpstr>现实</vt:lpstr>
      <vt:lpstr>PowerPoint 演示文稿</vt:lpstr>
      <vt:lpstr>Node &lt;3 Dubbo</vt:lpstr>
      <vt:lpstr>怎么办?</vt:lpstr>
      <vt:lpstr>学习</vt:lpstr>
      <vt:lpstr>RPC</vt:lpstr>
      <vt:lpstr>RPC</vt:lpstr>
      <vt:lpstr>dubbo-json-rpc</vt:lpstr>
      <vt:lpstr>PowerPoint 演示文稿</vt:lpstr>
      <vt:lpstr>PowerPoint 演示文稿</vt:lpstr>
      <vt:lpstr>PowerPoint 演示文稿</vt:lpstr>
      <vt:lpstr>native protocol </vt:lpstr>
      <vt:lpstr>PowerPoint 演示文稿</vt:lpstr>
      <vt:lpstr>PowerPoint 演示文稿</vt:lpstr>
      <vt:lpstr>Serializable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Dubbo Protocol</vt:lpstr>
      <vt:lpstr>PowerPoint 演示文稿</vt:lpstr>
      <vt:lpstr>PowerPoint 演示文稿</vt:lpstr>
      <vt:lpstr>Hack:&gt; baby step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识别聚合根</vt:lpstr>
      <vt:lpstr>PowerPoint 演示文稿</vt:lpstr>
      <vt:lpstr>挑战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Implicit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chain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性能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hufeng</cp:lastModifiedBy>
  <cp:revision>69</cp:revision>
  <dcterms:created xsi:type="dcterms:W3CDTF">2019-12-27T16:23:28Z</dcterms:created>
  <dcterms:modified xsi:type="dcterms:W3CDTF">2019-12-27T16:23:28Z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1033-1.4.0.1935</vt:lpwstr>
  </property>
</Properties>
</file>